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21.05.2014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1412776"/>
            <a:ext cx="7406640" cy="2088232"/>
          </a:xfrm>
        </p:spPr>
        <p:txBody>
          <a:bodyPr>
            <a:noAutofit/>
          </a:bodyPr>
          <a:lstStyle/>
          <a:p>
            <a:r>
              <a:rPr lang="ru-RU" sz="4000" dirty="0" err="1" smtClean="0"/>
              <a:t>Когнитивно-поведенческий</a:t>
            </a:r>
            <a:r>
              <a:rPr lang="ru-RU" sz="4000" dirty="0" smtClean="0"/>
              <a:t> подход в работе с детьми</a:t>
            </a:r>
            <a:r>
              <a:rPr lang="ru-RU" sz="4000" smtClean="0"/>
              <a:t/>
            </a:r>
            <a:br>
              <a:rPr lang="ru-RU" sz="4000" smtClean="0"/>
            </a:br>
            <a:r>
              <a:rPr lang="ru-RU" sz="4000" smtClean="0"/>
              <a:t>с </a:t>
            </a:r>
            <a:r>
              <a:rPr lang="ru-RU" sz="4000" dirty="0" smtClean="0"/>
              <a:t>ограниченными возможностями здоровья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6400800" cy="1489720"/>
          </a:xfrm>
        </p:spPr>
        <p:txBody>
          <a:bodyPr>
            <a:normAutofit/>
          </a:bodyPr>
          <a:lstStyle/>
          <a:p>
            <a:endParaRPr lang="ru-RU" sz="2400" i="1" dirty="0" smtClean="0">
              <a:solidFill>
                <a:schemeClr val="tx1"/>
              </a:solidFill>
            </a:endParaRPr>
          </a:p>
          <a:p>
            <a:r>
              <a:rPr lang="ru-RU" sz="2400" i="1" dirty="0" smtClean="0">
                <a:solidFill>
                  <a:schemeClr val="tx1"/>
                </a:solidFill>
              </a:rPr>
              <a:t>Педагог-психолог ЦПМСС №5 «Сознание»</a:t>
            </a:r>
          </a:p>
          <a:p>
            <a:r>
              <a:rPr lang="ru-RU" sz="2400" i="1" dirty="0" err="1" smtClean="0">
                <a:solidFill>
                  <a:schemeClr val="tx1"/>
                </a:solidFill>
              </a:rPr>
              <a:t>Стюгина</a:t>
            </a:r>
            <a:r>
              <a:rPr lang="ru-RU" sz="2400" i="1" dirty="0" smtClean="0">
                <a:solidFill>
                  <a:schemeClr val="tx1"/>
                </a:solidFill>
              </a:rPr>
              <a:t> Анастасия Андреевна</a:t>
            </a:r>
            <a:endParaRPr lang="ru-RU" sz="24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Когнитивно-поведенческий</a:t>
            </a:r>
            <a:r>
              <a:rPr lang="ru-RU" dirty="0" smtClean="0"/>
              <a:t> подход 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направление </a:t>
            </a:r>
            <a:r>
              <a:rPr lang="ru-RU" dirty="0" err="1" smtClean="0"/>
              <a:t>психокоррекции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</a:t>
            </a:r>
            <a:r>
              <a:rPr lang="ru-RU" dirty="0" err="1" smtClean="0"/>
              <a:t>психотерпии</a:t>
            </a:r>
            <a:r>
              <a:rPr lang="ru-RU" dirty="0" smtClean="0"/>
              <a:t>), </a:t>
            </a:r>
            <a:r>
              <a:rPr lang="ru-RU" dirty="0" smtClean="0"/>
              <a:t>в основе </a:t>
            </a:r>
            <a:r>
              <a:rPr lang="ru-RU" dirty="0" smtClean="0"/>
              <a:t>которого лежит</a:t>
            </a:r>
          </a:p>
          <a:p>
            <a:pPr>
              <a:buNone/>
            </a:pPr>
            <a:r>
              <a:rPr lang="ru-RU" dirty="0" smtClean="0"/>
              <a:t>предпосылка</a:t>
            </a:r>
            <a:r>
              <a:rPr lang="ru-RU" dirty="0" smtClean="0"/>
              <a:t>, что </a:t>
            </a:r>
            <a:r>
              <a:rPr lang="ru-RU" dirty="0" smtClean="0"/>
              <a:t>причиной</a:t>
            </a:r>
          </a:p>
          <a:p>
            <a:pPr>
              <a:buNone/>
            </a:pPr>
            <a:r>
              <a:rPr lang="ru-RU" dirty="0" smtClean="0"/>
              <a:t>эмоциональных расстройств и</a:t>
            </a:r>
          </a:p>
          <a:p>
            <a:pPr>
              <a:buNone/>
            </a:pPr>
            <a:r>
              <a:rPr lang="ru-RU" dirty="0" smtClean="0"/>
              <a:t>нарушений поведения являются</a:t>
            </a:r>
          </a:p>
          <a:p>
            <a:pPr>
              <a:buNone/>
            </a:pPr>
            <a:r>
              <a:rPr lang="ru-RU" dirty="0" err="1" smtClean="0"/>
              <a:t>дисфункциональные</a:t>
            </a:r>
            <a:r>
              <a:rPr lang="ru-RU" dirty="0" smtClean="0"/>
              <a:t> </a:t>
            </a:r>
            <a:r>
              <a:rPr lang="ru-RU" dirty="0" smtClean="0"/>
              <a:t>убеждения </a:t>
            </a:r>
            <a:r>
              <a:rPr lang="ru-RU" dirty="0" smtClean="0"/>
              <a:t>и</a:t>
            </a:r>
          </a:p>
          <a:p>
            <a:pPr>
              <a:buNone/>
            </a:pPr>
            <a:r>
              <a:rPr lang="ru-RU" dirty="0" smtClean="0"/>
              <a:t>установки.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5821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Отличительными особенностями </a:t>
            </a:r>
            <a:r>
              <a:rPr lang="ru-RU" sz="3600" dirty="0" err="1" smtClean="0"/>
              <a:t>когнитивно-поведенческой</a:t>
            </a:r>
            <a:r>
              <a:rPr lang="ru-RU" sz="3600" dirty="0" smtClean="0"/>
              <a:t> </a:t>
            </a:r>
            <a:r>
              <a:rPr lang="ru-RU" sz="3600" dirty="0" err="1" smtClean="0"/>
              <a:t>психокоррекции</a:t>
            </a:r>
            <a:r>
              <a:rPr lang="ru-RU" sz="3600" dirty="0" smtClean="0"/>
              <a:t> являются: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Активность</a:t>
            </a:r>
          </a:p>
          <a:p>
            <a:r>
              <a:rPr lang="ru-RU" dirty="0" smtClean="0"/>
              <a:t>Структурированность</a:t>
            </a:r>
          </a:p>
          <a:p>
            <a:r>
              <a:rPr lang="ru-RU" dirty="0" smtClean="0"/>
              <a:t>Краткосрочность</a:t>
            </a:r>
          </a:p>
          <a:p>
            <a:r>
              <a:rPr lang="ru-RU" dirty="0" err="1" smtClean="0"/>
              <a:t>Симптомо-ориентированность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Формула (А Эллис):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400" b="1" i="1" dirty="0" smtClean="0"/>
              <a:t>Ситуация</a:t>
            </a:r>
            <a:r>
              <a:rPr lang="ru-RU" sz="4400" b="1" dirty="0" smtClean="0"/>
              <a:t> (A) → </a:t>
            </a:r>
            <a:endParaRPr lang="ru-RU" sz="4400" b="1" dirty="0" smtClean="0"/>
          </a:p>
          <a:p>
            <a:pPr>
              <a:buNone/>
            </a:pPr>
            <a:r>
              <a:rPr lang="ru-RU" sz="4400" b="1" i="1" dirty="0" smtClean="0"/>
              <a:t>Мысль</a:t>
            </a:r>
            <a:r>
              <a:rPr lang="ru-RU" sz="4400" b="1" i="1" dirty="0" smtClean="0"/>
              <a:t> </a:t>
            </a:r>
            <a:r>
              <a:rPr lang="ru-RU" sz="4400" b="1" dirty="0" smtClean="0"/>
              <a:t>(B) → </a:t>
            </a:r>
            <a:endParaRPr lang="ru-RU" sz="4400" b="1" dirty="0" smtClean="0"/>
          </a:p>
          <a:p>
            <a:pPr>
              <a:buNone/>
            </a:pPr>
            <a:r>
              <a:rPr lang="ru-RU" sz="4400" b="1" i="1" dirty="0" smtClean="0"/>
              <a:t>Эмоция</a:t>
            </a:r>
            <a:r>
              <a:rPr lang="ru-RU" sz="4400" b="1" dirty="0" smtClean="0"/>
              <a:t> (C)→ </a:t>
            </a:r>
            <a:endParaRPr lang="ru-RU" sz="4400" b="1" dirty="0" smtClean="0"/>
          </a:p>
          <a:p>
            <a:pPr>
              <a:buNone/>
            </a:pPr>
            <a:r>
              <a:rPr lang="ru-RU" sz="4400" b="1" i="1" dirty="0" smtClean="0"/>
              <a:t>Поведение</a:t>
            </a:r>
            <a:endParaRPr lang="ru-RU" sz="4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Когнитивная схема-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такая категория ментальных структур, которая хранит и организует предшествующий опыт и управляет нашим дальнейшим восприятием и опытом. Схема – это то, что является результатом предшествующего опыта переживания некоторого рода </a:t>
            </a:r>
            <a:r>
              <a:rPr lang="ru-RU" dirty="0" smtClean="0"/>
              <a:t>события.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Когнитивные искажения-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понятие, </a:t>
            </a:r>
            <a:r>
              <a:rPr lang="ru-RU" dirty="0" smtClean="0"/>
              <a:t>означающее систематические ошибки в </a:t>
            </a:r>
            <a:r>
              <a:rPr lang="ru-RU" dirty="0" smtClean="0"/>
              <a:t>мышлении, </a:t>
            </a:r>
            <a:r>
              <a:rPr lang="ru-RU" dirty="0" smtClean="0"/>
              <a:t>которые возникают на основе </a:t>
            </a:r>
            <a:r>
              <a:rPr lang="ru-RU" dirty="0" err="1" smtClean="0"/>
              <a:t>дисфункциональных</a:t>
            </a:r>
            <a:r>
              <a:rPr lang="ru-RU" dirty="0" smtClean="0"/>
              <a:t> убеждений, внедренных в когнитивные схемы, и легко обнаруживаются при анализе автоматических мыслей. Люди склонны создавать свою собственную «</a:t>
            </a:r>
            <a:r>
              <a:rPr lang="ru-RU" dirty="0" smtClean="0"/>
              <a:t>субъективную </a:t>
            </a:r>
            <a:r>
              <a:rPr lang="ru-RU" dirty="0" smtClean="0"/>
              <a:t>реальность», зависимую от их восприятия и эта их субъективная реальность может определять их поведение в социуме.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Анализ ситуации состоит из: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Функционального анализа</a:t>
            </a:r>
          </a:p>
          <a:p>
            <a:r>
              <a:rPr lang="ru-RU" dirty="0" smtClean="0"/>
              <a:t>Когнитивного анализа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Функциональный анализ ситуации (этап А):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 проявляется проблема</a:t>
            </a:r>
          </a:p>
          <a:p>
            <a:r>
              <a:rPr lang="ru-RU" dirty="0" smtClean="0"/>
              <a:t>В каких ситуациях это происходит</a:t>
            </a:r>
          </a:p>
          <a:p>
            <a:r>
              <a:rPr lang="ru-RU" dirty="0" smtClean="0"/>
              <a:t>Какова частота, интенсивность, продолжительность ситуации</a:t>
            </a:r>
          </a:p>
          <a:p>
            <a:r>
              <a:rPr lang="ru-RU" dirty="0" smtClean="0"/>
              <a:t>Как бы хотелось (результат)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Когнитивный анализ ситуации (или анализ мыслей; этап В)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Исследование мыслей, образов, возникающих в травмирующей ситуации.</a:t>
            </a:r>
          </a:p>
          <a:p>
            <a:r>
              <a:rPr lang="ru-RU" dirty="0" smtClean="0"/>
              <a:t>Намеренная демонстрация «иррациональности логики», противоречивых убеждений и т.д. (опора на «сохранные» темы).</a:t>
            </a:r>
          </a:p>
          <a:p>
            <a:r>
              <a:rPr lang="ru-RU" dirty="0" smtClean="0"/>
              <a:t>Формировать ответственность за результат.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Погружение в значимую ситуацию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Помочь сформулировать идеальную ситуацию взаимодействия.</a:t>
            </a:r>
          </a:p>
          <a:p>
            <a:r>
              <a:rPr lang="ru-RU" dirty="0" smtClean="0"/>
              <a:t>Проиграть её в кабинете психолога. </a:t>
            </a:r>
          </a:p>
          <a:p>
            <a:r>
              <a:rPr lang="ru-RU" dirty="0" smtClean="0"/>
              <a:t>Психолог дает обратную связь.</a:t>
            </a:r>
          </a:p>
          <a:p>
            <a:r>
              <a:rPr lang="ru-RU" dirty="0" smtClean="0"/>
              <a:t>Проверяем чувства ребенка (подростка).</a:t>
            </a:r>
          </a:p>
          <a:p>
            <a:r>
              <a:rPr lang="ru-RU" dirty="0" smtClean="0"/>
              <a:t>«Доработка», если в ней есть необходимость.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 закрепления (поведение)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Договоренности</a:t>
            </a:r>
          </a:p>
          <a:p>
            <a:r>
              <a:rPr lang="ru-RU" dirty="0" smtClean="0"/>
              <a:t>Ведение дневника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578298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err="1" smtClean="0"/>
              <a:t>Когнитивно-поведенческий</a:t>
            </a:r>
            <a:r>
              <a:rPr lang="ru-RU" sz="4400" dirty="0" smtClean="0"/>
              <a:t> </a:t>
            </a:r>
            <a:r>
              <a:rPr lang="ru-RU" sz="4400" dirty="0" smtClean="0"/>
              <a:t>подход в работе с детьми</a:t>
            </a:r>
            <a:br>
              <a:rPr lang="ru-RU" sz="4400" dirty="0" smtClean="0"/>
            </a:br>
            <a:r>
              <a:rPr lang="ru-RU" sz="4400" dirty="0" smtClean="0"/>
              <a:t>с </a:t>
            </a:r>
            <a:r>
              <a:rPr lang="ru-RU" sz="4400" dirty="0" smtClean="0"/>
              <a:t>ограниченными возможностями здоровья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717032"/>
            <a:ext cx="7498080" cy="2531368"/>
          </a:xfrm>
        </p:spPr>
        <p:txBody>
          <a:bodyPr/>
          <a:lstStyle/>
          <a:p>
            <a:pPr>
              <a:buNone/>
            </a:pPr>
            <a:r>
              <a:rPr lang="ru-RU" i="1" dirty="0" smtClean="0"/>
              <a:t>Педагог-психолог </a:t>
            </a:r>
            <a:endParaRPr lang="ru-RU" i="1" dirty="0" smtClean="0"/>
          </a:p>
          <a:p>
            <a:pPr>
              <a:buNone/>
            </a:pPr>
            <a:r>
              <a:rPr lang="ru-RU" i="1" dirty="0" smtClean="0"/>
              <a:t>ЦПМСС </a:t>
            </a:r>
            <a:r>
              <a:rPr lang="ru-RU" i="1" dirty="0" smtClean="0"/>
              <a:t>№</a:t>
            </a:r>
            <a:r>
              <a:rPr lang="ru-RU" i="1" dirty="0" smtClean="0"/>
              <a:t>5 «Сознание»</a:t>
            </a:r>
            <a:endParaRPr lang="ru-RU" i="1" dirty="0" smtClean="0"/>
          </a:p>
          <a:p>
            <a:pPr>
              <a:buNone/>
            </a:pPr>
            <a:r>
              <a:rPr lang="ru-RU" i="1" dirty="0" err="1" smtClean="0"/>
              <a:t>Стюгина</a:t>
            </a:r>
            <a:r>
              <a:rPr lang="ru-RU" i="1" dirty="0" smtClean="0"/>
              <a:t> Анастасия Андреевна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76</TotalTime>
  <Words>246</Words>
  <Application>Microsoft Office PowerPoint</Application>
  <PresentationFormat>Экран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Когнитивно-поведенческий подход в работе с детьми с ограниченными возможностями здоровья</vt:lpstr>
      <vt:lpstr>Когнитивно-поведенческий подход -</vt:lpstr>
      <vt:lpstr>Отличительными особенностями когнитивно-поведенческой психокоррекции являются: </vt:lpstr>
      <vt:lpstr>Формула (А Эллис):</vt:lpstr>
      <vt:lpstr>Когнитивная схема-</vt:lpstr>
      <vt:lpstr>Когнитивные искажения-</vt:lpstr>
      <vt:lpstr>Анализ ситуации состоит из:</vt:lpstr>
      <vt:lpstr>Функциональный анализ ситуации (этап А):</vt:lpstr>
      <vt:lpstr>Когнитивный анализ ситуации (или анализ мыслей; этап В)</vt:lpstr>
      <vt:lpstr>Погружение в значимую ситуацию</vt:lpstr>
      <vt:lpstr>Этап закрепления (поведение)</vt:lpstr>
      <vt:lpstr> Когнитивно-поведенческий подход в работе с детьми с ограниченными возможностями здоровья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Когнитивно-поведенческий подход в работе с детьми с ограниченными возможностями здоровья (на примере работы с детско-родительскими отношениями)</dc:title>
  <dc:creator>Настя</dc:creator>
  <cp:lastModifiedBy>Настя</cp:lastModifiedBy>
  <cp:revision>15</cp:revision>
  <dcterms:created xsi:type="dcterms:W3CDTF">2014-05-21T13:09:48Z</dcterms:created>
  <dcterms:modified xsi:type="dcterms:W3CDTF">2014-05-21T14:29:56Z</dcterms:modified>
</cp:coreProperties>
</file>