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2"/>
    <p:sldMasterId id="2147483674" r:id="rId3"/>
  </p:sldMasterIdLst>
  <p:notesMasterIdLst>
    <p:notesMasterId r:id="rId15"/>
  </p:notesMasterIdLst>
  <p:sldIdLst>
    <p:sldId id="257" r:id="rId4"/>
    <p:sldId id="271" r:id="rId5"/>
    <p:sldId id="272" r:id="rId6"/>
    <p:sldId id="282" r:id="rId7"/>
    <p:sldId id="273" r:id="rId8"/>
    <p:sldId id="274" r:id="rId9"/>
    <p:sldId id="277" r:id="rId10"/>
    <p:sldId id="278" r:id="rId11"/>
    <p:sldId id="276" r:id="rId12"/>
    <p:sldId id="279" r:id="rId13"/>
    <p:sldId id="28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39956C-1727-44B4-AC11-69081DDDEDF8}" type="datetimeFigureOut">
              <a:rPr lang="en-US" smtClean="0"/>
              <a:pPr/>
              <a:t>5/30/2014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A500F7-EE76-48C8-9A19-4444F2A51A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58087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algn="r" defTabSz="914400">
              <a:buNone/>
            </a:pPr>
            <a:fld id="{81331B57-0BE5-4F82-AA58-76F53EFF3ADA}" type="datetime8">
              <a:rPr lang="en-US" sz="1200" b="0" i="0">
                <a:latin typeface="Calibri"/>
                <a:ea typeface="+mn-ea"/>
                <a:cs typeface="+mn-cs"/>
              </a:rPr>
              <a:pPr algn="r" defTabSz="914400">
                <a:buNone/>
              </a:pPr>
              <a:t>5/30/2014 11:32 AM</a:t>
            </a:fld>
            <a:endParaRPr lang="en-US" sz="1200" b="0" i="0"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0" y="8685213"/>
            <a:ext cx="6172200" cy="457200"/>
          </a:xfrm>
        </p:spPr>
        <p:txBody>
          <a:bodyPr/>
          <a:lstStyle/>
          <a:p>
            <a:pPr algn="l" defTabSz="914400">
              <a:buNone/>
            </a:pPr>
            <a:r>
              <a:rPr lang="en-US" sz="500" b="0" i="0">
                <a:solidFill>
                  <a:srgbClr val="000000"/>
                </a:solidFill>
                <a:latin typeface="Trebuchet MS"/>
                <a:ea typeface="+mn-ea"/>
                <a:cs typeface="+mn-cs"/>
              </a:rPr>
              <a:t>© Корпорация Майкрософт (Microsoft Corporation), 2007. Все права защищены. Microsoft, Windows, Windows Vista и другие названия продуктов являются или могут являться зарегистрированными товарными знаками и/или товарными знаками в США и/или других странах.</a:t>
            </a:r>
          </a:p>
          <a:p>
            <a:pPr algn="l" defTabSz="914400">
              <a:buNone/>
            </a:pPr>
            <a:r>
              <a:rPr lang="en-US" sz="500" b="0" i="0">
                <a:solidFill>
                  <a:srgbClr val="000000"/>
                </a:solidFill>
                <a:latin typeface="Trebuchet MS"/>
                <a:ea typeface="+mn-ea"/>
                <a:cs typeface="+mn-cs"/>
              </a:rPr>
              <a:t>Информация приведена в этом документе только в демонстрационных целях и не отражает точку зрения представителей корпорации Майкрософт на момент составления данной презентации.  Поскольку корпорация Майкрософт вынуждена учитывать меняющиеся рыночные условия, она не гарантирует точность информации, указанной после составления этой презентации, а также не берет на себя подобной обязанности.  </a:t>
            </a:r>
            <a:br>
              <a:rPr lang="en-US" sz="500" b="0" i="0">
                <a:solidFill>
                  <a:srgbClr val="000000"/>
                </a:solidFill>
                <a:latin typeface="Trebuchet MS"/>
                <a:ea typeface="+mn-ea"/>
                <a:cs typeface="+mn-cs"/>
              </a:rPr>
            </a:br>
            <a:r>
              <a:rPr lang="en-US" sz="500" b="0" i="0">
                <a:solidFill>
                  <a:srgbClr val="000000"/>
                </a:solidFill>
                <a:latin typeface="Trebuchet MS"/>
                <a:ea typeface="+mn-ea"/>
                <a:cs typeface="+mn-cs"/>
              </a:rPr>
              <a:t>КОРПОРАЦИЯ МАЙКРОСОФТ НЕ ДАЕТ НИКАКИХ ЯВНЫХ, ПОДРАЗУМЕВАЕМЫХ ИЛИ ЗАКРЕПЛЕННЫХ ЗАКОНОДАТЕЛЬСТВОМ ГАРАНТИЙ В ОТНОШЕНИИ СВЕДЕНИЙ ИЗ ЭТОЙ ПРЕЗЕНТАЦИИ.</a:t>
            </a:r>
          </a:p>
          <a:p>
            <a:pPr algn="l" defTabSz="914400">
              <a:buNone/>
            </a:pPr>
            <a:endParaRPr lang="en-US" sz="500" dirty="0" smtClean="0">
              <a:latin typeface="Trebuchet M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>
          <a:xfrm>
            <a:off x="6172199" y="8685213"/>
            <a:ext cx="684213" cy="457200"/>
          </a:xfrm>
        </p:spPr>
        <p:txBody>
          <a:bodyPr/>
          <a:lstStyle/>
          <a:p>
            <a:pPr algn="r" defTabSz="914400">
              <a:buNone/>
            </a:pPr>
            <a:fld id="{EC87E0CF-87F6-4B58-B8B8-DCAB2DAAF3CA}" type="slidenum">
              <a:rPr lang="en-US" sz="1200" b="0" i="0">
                <a:latin typeface="Calibri"/>
                <a:ea typeface="+mn-ea"/>
                <a:cs typeface="+mn-cs"/>
              </a:rPr>
              <a:pPr algn="r" defTabSz="914400">
                <a:buNone/>
              </a:pPr>
              <a:t>1</a:t>
            </a:fld>
            <a:endParaRPr lang="en-US" sz="1200" b="0" i="0"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ролик, видео и прочие особы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hite bar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55850"/>
            <a:ext cx="7623810" cy="162306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vert="horz" lIns="0" tIns="0" rIns="0" bIns="0" rtlCol="0"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Font typeface="Arial" pitchFamily="34" charset="0"/>
              <a:buNone/>
              <a:defRPr lang="en-US" sz="6500" b="0" i="1" kern="1200" baseline="0" dirty="0" smtClean="0">
                <a:ln>
                  <a:solidFill>
                    <a:schemeClr val="tx1">
                      <a:alpha val="21000"/>
                    </a:schemeClr>
                  </a:solidFill>
                </a:ln>
                <a:gradFill>
                  <a:gsLst>
                    <a:gs pos="6000">
                      <a:schemeClr val="accent4">
                        <a:lumMod val="75000"/>
                      </a:schemeClr>
                    </a:gs>
                    <a:gs pos="50000">
                      <a:schemeClr val="accent4">
                        <a:lumMod val="50000"/>
                      </a:schemeClr>
                    </a:gs>
                    <a:gs pos="100000">
                      <a:schemeClr val="bg2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effectLst>
                  <a:outerShdw blurRad="139700" dir="16200000" rotWithShape="0">
                    <a:schemeClr val="tx1">
                      <a:alpha val="34000"/>
                    </a:schemeClr>
                  </a:outerShdw>
                </a:effectLst>
                <a:latin typeface="+mn-lt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ru-RU" noProof="0" smtClean="0"/>
              <a:t>щелкните, чтобы…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1742015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1742015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757802"/>
            <a:ext cx="4114800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981" y="1757802"/>
            <a:ext cx="4117019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: печать с использованием оттенков серог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Заголовок и объект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Заголовок и объект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Текст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ролик, видео и прочие особы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hite bar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55850"/>
            <a:ext cx="7623810" cy="162306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vert="horz" lIns="0" tIns="0" rIns="0" bIns="0" rtlCol="0"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Font typeface="Arial" pitchFamily="34" charset="0"/>
              <a:buNone/>
              <a:defRPr lang="en-US" sz="6500" b="0" i="1" kern="1200" baseline="0" dirty="0" smtClean="0">
                <a:ln>
                  <a:solidFill>
                    <a:schemeClr val="tx1">
                      <a:alpha val="21000"/>
                    </a:schemeClr>
                  </a:solidFill>
                </a:ln>
                <a:gradFill>
                  <a:gsLst>
                    <a:gs pos="6000">
                      <a:schemeClr val="accent4">
                        <a:lumMod val="75000"/>
                      </a:schemeClr>
                    </a:gs>
                    <a:gs pos="50000">
                      <a:schemeClr val="accent4">
                        <a:lumMod val="50000"/>
                      </a:schemeClr>
                    </a:gs>
                    <a:gs pos="100000">
                      <a:schemeClr val="bg2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effectLst>
                  <a:outerShdw blurRad="139700" dir="16200000" rotWithShape="0">
                    <a:schemeClr val="tx1">
                      <a:alpha val="34000"/>
                    </a:schemeClr>
                  </a:outerShdw>
                </a:effectLst>
                <a:latin typeface="+mn-lt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ru-RU" noProof="0" smtClean="0"/>
              <a:t>щелкните, чтобы…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пользуется для слайдов с кодом программного обеспеч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2117503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pic>
        <p:nvPicPr>
          <p:cNvPr id="4" name="Рисунок 3" descr="bottombar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0" y="6299337"/>
            <a:ext cx="9144000" cy="55707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61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0" cap="none" spc="-150" dirty="0">
          <a:ln w="3175">
            <a:noFill/>
          </a:ln>
          <a:solidFill>
            <a:srgbClr val="005825"/>
          </a:solidFill>
          <a:effectLst/>
          <a:latin typeface="+mj-lt"/>
          <a:ea typeface="+mn-ea"/>
          <a:cs typeface="Arial" pitchFamily="34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7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7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7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7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white rectangle.png"/>
          <p:cNvPicPr>
            <a:picLocks noChangeAspect="1"/>
          </p:cNvPicPr>
          <p:nvPr/>
        </p:nvPicPr>
        <p:blipFill>
          <a:blip r:embed="rId4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0" cap="none" spc="-150" dirty="0">
          <a:ln w="3175">
            <a:noFill/>
          </a:ln>
          <a:solidFill>
            <a:srgbClr val="005825"/>
          </a:solidFill>
          <a:effectLst/>
          <a:latin typeface="+mj-lt"/>
          <a:ea typeface="+mn-ea"/>
          <a:cs typeface="Arial" pitchFamily="34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defTabSz="914400">
              <a:spcBef>
                <a:spcPts val="0"/>
              </a:spcBef>
            </a:pPr>
            <a:r>
              <a:rPr lang="ru-RU" sz="4000" b="1" dirty="0" smtClean="0"/>
              <a:t>Комплексный прием специалистов в системе оказания помощи ребенку раннего возраста с множественными тяжелыми нарушениями развития</a:t>
            </a:r>
            <a:endParaRPr lang="ru-RU" sz="4000" b="0" i="0" spc="-150" dirty="0">
              <a:solidFill>
                <a:srgbClr val="005825"/>
              </a:solidFill>
              <a:effectLst/>
              <a:latin typeface="Calibri"/>
              <a:ea typeface="+mn-ea"/>
              <a:cs typeface="Aria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1441466"/>
          </a:xfrm>
        </p:spPr>
        <p:txBody>
          <a:bodyPr/>
          <a:lstStyle/>
          <a:p>
            <a:pPr algn="r"/>
            <a:r>
              <a:rPr lang="ru-RU" sz="2800" dirty="0" smtClean="0"/>
              <a:t>Педагог-психолог, </a:t>
            </a:r>
          </a:p>
          <a:p>
            <a:pPr algn="r"/>
            <a:r>
              <a:rPr lang="ru-RU" sz="2800" dirty="0" smtClean="0"/>
              <a:t>заместитель директора</a:t>
            </a:r>
          </a:p>
          <a:p>
            <a:pPr algn="r"/>
            <a:r>
              <a:rPr lang="ru-RU" sz="2800" dirty="0" smtClean="0"/>
              <a:t>Н.Ю. Пронина</a:t>
            </a:r>
          </a:p>
          <a:p>
            <a:pPr algn="r"/>
            <a:r>
              <a:rPr lang="ru-RU" sz="2800" dirty="0" smtClean="0"/>
              <a:t>МБОУ ЦПМСС № 5 «Сознание»</a:t>
            </a:r>
            <a:r>
              <a:rPr lang="ru-RU" dirty="0" smtClean="0"/>
              <a:t> </a:t>
            </a:r>
          </a:p>
          <a:p>
            <a:pPr algn="r"/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1107996"/>
          </a:xfrm>
        </p:spPr>
        <p:txBody>
          <a:bodyPr/>
          <a:lstStyle/>
          <a:p>
            <a:r>
              <a:rPr lang="ru-RU" sz="4000" dirty="0" smtClean="0"/>
              <a:t>Данные научного Центра здоровья детей РАМН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4610493"/>
          </a:xfrm>
        </p:spPr>
        <p:txBody>
          <a:bodyPr/>
          <a:lstStyle/>
          <a:p>
            <a:r>
              <a:rPr lang="ru-RU" sz="2800" dirty="0" smtClean="0"/>
              <a:t>85 % детей рождаются с недостатками развития и неблагополучным состоянием здоровья</a:t>
            </a:r>
          </a:p>
          <a:p>
            <a:r>
              <a:rPr lang="ru-RU" sz="2800" dirty="0" smtClean="0"/>
              <a:t>Из них не менее 30 % нуждаются в комплексной реабилитации</a:t>
            </a:r>
          </a:p>
          <a:p>
            <a:r>
              <a:rPr lang="ru-RU" sz="2800" dirty="0" smtClean="0"/>
              <a:t>Количество детей, которым требуется коррекционно-педагогическая помощь, достигает в дошкольном возрасте 25%, а по некоторым данным – 30 - 45 %</a:t>
            </a:r>
          </a:p>
          <a:p>
            <a:r>
              <a:rPr lang="ru-RU" sz="2800" dirty="0" smtClean="0"/>
              <a:t>В школьном возрасте 20 - 30 % детей нужна специальная психолого-педагогическая помощь</a:t>
            </a:r>
          </a:p>
          <a:p>
            <a:r>
              <a:rPr lang="ru-RU" sz="2800" dirty="0" smtClean="0"/>
              <a:t>Свыше 60 % детей относятся к группе риска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81000" y="285728"/>
            <a:ext cx="8382000" cy="6654129"/>
          </a:xfrm>
        </p:spPr>
        <p:txBody>
          <a:bodyPr/>
          <a:lstStyle/>
          <a:p>
            <a:r>
              <a:rPr lang="ru-RU" sz="3600" dirty="0" smtClean="0"/>
              <a:t>Актуальность и необходимость организации ранней помощи в РФ</a:t>
            </a:r>
          </a:p>
          <a:p>
            <a:r>
              <a:rPr lang="ru-RU" sz="3600" dirty="0" smtClean="0"/>
              <a:t>Федеральный закон № 273</a:t>
            </a:r>
            <a:br>
              <a:rPr lang="ru-RU" sz="3600" dirty="0" smtClean="0"/>
            </a:br>
            <a:r>
              <a:rPr lang="ru-RU" sz="3600" dirty="0" smtClean="0"/>
              <a:t>"Об образовании в Российской Федерации"</a:t>
            </a:r>
          </a:p>
          <a:p>
            <a:r>
              <a:rPr lang="ru-RU" sz="3600" dirty="0" smtClean="0"/>
              <a:t>Статья 64, пункт 3.</a:t>
            </a:r>
          </a:p>
          <a:p>
            <a:pPr>
              <a:buNone/>
            </a:pPr>
            <a:r>
              <a:rPr lang="ru-RU" sz="2000" dirty="0" smtClean="0"/>
              <a:t>Родители (законные представители) несовершеннолетних обучающихся, обеспечивающие получение детьми дошкольного образования в форме семейного образования, имеют право на получение методической, психолого-педагогической, диагностической и консультативной помощи без взимания платы, в том числе в дошкольных образовательных организациях и общеобразовательных организациях, если в них созданы соответствующие консультационные центры. Обеспечение предоставления таких видов помощи осуществляется органами государственной власти субъектов Российской Федерации. </a:t>
            </a:r>
            <a:br>
              <a:rPr lang="ru-RU" sz="20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81000" y="500042"/>
            <a:ext cx="8382000" cy="5466112"/>
          </a:xfrm>
        </p:spPr>
        <p:txBody>
          <a:bodyPr/>
          <a:lstStyle/>
          <a:p>
            <a:r>
              <a:rPr lang="ru-RU" dirty="0" smtClean="0"/>
              <a:t>Указ Президента РФ от 1 июня 2012 г. N 761 «О Национальной стратегии действий в интересах детей на 2012 - 2017 годы»</a:t>
            </a:r>
          </a:p>
          <a:p>
            <a:r>
              <a:rPr lang="ru-RU" sz="2400" dirty="0" smtClean="0"/>
              <a:t>З: Создание системы ранней профилактики инвалидности у детей.</a:t>
            </a:r>
          </a:p>
          <a:p>
            <a:r>
              <a:rPr lang="ru-RU" sz="2400" smtClean="0"/>
              <a:t>М: Создание </a:t>
            </a:r>
            <a:r>
              <a:rPr lang="ru-RU" sz="2400" dirty="0" smtClean="0"/>
              <a:t>единой системы служб ранней помощи для детей-инвалидов и детей с ограниченными возможностями здоровья, включающей медицинскую, реабилитационную, коррекционно-педагогическую помощь ребенку, социально-психологическую и консультативную помощь родителям; обеспечение преемственности ранней помощи и помощи в дошкольном возрасте, развития инклюзивного дошкольного образования, организации комплексной подготовки ребенка-инвалида и ребенка с ограниченными возможностями здоровья к обучению в школе.</a:t>
            </a:r>
            <a:endParaRPr lang="ru-RU" sz="2400" dirty="0"/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1661993"/>
          </a:xfrm>
        </p:spPr>
        <p:txBody>
          <a:bodyPr/>
          <a:lstStyle/>
          <a:p>
            <a:r>
              <a:rPr lang="ru-RU" sz="4000" dirty="0" smtClean="0"/>
              <a:t>Взаимосвязь диагностики и успешности обучения и социализации детей с ОВЗ</a:t>
            </a:r>
            <a:endParaRPr lang="ru-RU" sz="40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Принципы диагностики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4444294"/>
          </a:xfrm>
        </p:spPr>
        <p:txBody>
          <a:bodyPr/>
          <a:lstStyle/>
          <a:p>
            <a:r>
              <a:rPr lang="ru-RU" dirty="0" smtClean="0"/>
              <a:t>Комплексное изучение развития</a:t>
            </a:r>
          </a:p>
          <a:p>
            <a:r>
              <a:rPr lang="ru-RU" dirty="0" smtClean="0"/>
              <a:t>Системный подход</a:t>
            </a:r>
          </a:p>
          <a:p>
            <a:r>
              <a:rPr lang="ru-RU" dirty="0" smtClean="0"/>
              <a:t>Динамический подход</a:t>
            </a:r>
          </a:p>
          <a:p>
            <a:r>
              <a:rPr lang="ru-RU" dirty="0" smtClean="0"/>
              <a:t>Выявление и учет потенциальных возможностей ребенка</a:t>
            </a:r>
          </a:p>
          <a:p>
            <a:r>
              <a:rPr lang="ru-RU" dirty="0" smtClean="0"/>
              <a:t>Качественный анализ результатов</a:t>
            </a:r>
          </a:p>
          <a:p>
            <a:r>
              <a:rPr lang="ru-RU" dirty="0" smtClean="0"/>
              <a:t>Единство диагностической и коррекционной помощи детям с нарушениями в развитии</a:t>
            </a:r>
          </a:p>
          <a:p>
            <a:endParaRPr lang="ru-RU" sz="2400" dirty="0"/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5991"/>
          </a:xfrm>
        </p:spPr>
        <p:txBody>
          <a:bodyPr/>
          <a:lstStyle/>
          <a:p>
            <a:r>
              <a:rPr lang="ru-RU" dirty="0" smtClean="0"/>
              <a:t>Комплексность в диагностическом обследовании – необходимое условие для определения нарушений и ресурсов в развитии ребенка с множественными и тяжелыми нарушениями </a:t>
            </a:r>
            <a:endParaRPr lang="ru-RU" dirty="0"/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комплексного приема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428596" y="1142984"/>
            <a:ext cx="8382000" cy="5170646"/>
          </a:xfrm>
        </p:spPr>
        <p:txBody>
          <a:bodyPr/>
          <a:lstStyle/>
          <a:p>
            <a:r>
              <a:rPr lang="ru-RU" dirty="0" smtClean="0"/>
              <a:t>Всестороннее </a:t>
            </a:r>
            <a:r>
              <a:rPr lang="ru-RU" dirty="0" err="1" smtClean="0"/>
              <a:t>психолого-медико-педагогическое</a:t>
            </a:r>
            <a:r>
              <a:rPr lang="ru-RU" dirty="0" smtClean="0"/>
              <a:t> изучение детей со сложными нарушениями</a:t>
            </a:r>
          </a:p>
          <a:p>
            <a:r>
              <a:rPr lang="ru-RU" dirty="0" smtClean="0"/>
              <a:t>Построение комплексного специально организованного процесса развития и обучения</a:t>
            </a:r>
          </a:p>
          <a:p>
            <a:r>
              <a:rPr lang="ru-RU" dirty="0" smtClean="0"/>
              <a:t>Укрепление социальной позиции личности ребенка с комплексными нарушениями в жизненном пространстве</a:t>
            </a:r>
          </a:p>
          <a:p>
            <a:r>
              <a:rPr lang="ru-RU" dirty="0" smtClean="0"/>
              <a:t>Активное привлечение родителей в образовательный процесс</a:t>
            </a:r>
            <a:endParaRPr lang="ru-RU" dirty="0"/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Ожидаемый результат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57158" y="1000108"/>
            <a:ext cx="8382000" cy="4524315"/>
          </a:xfrm>
        </p:spPr>
        <p:txBody>
          <a:bodyPr/>
          <a:lstStyle/>
          <a:p>
            <a:r>
              <a:rPr lang="ru-RU" sz="2800" dirty="0" smtClean="0"/>
              <a:t>Комплексное определение первичного нарушения и вторичных отклонений, сохранных функций и положительные стороны</a:t>
            </a:r>
          </a:p>
          <a:p>
            <a:r>
              <a:rPr lang="ru-RU" sz="2800" dirty="0" smtClean="0"/>
              <a:t>Составление плана индивидуального </a:t>
            </a:r>
            <a:r>
              <a:rPr lang="ru-RU" sz="2800" dirty="0" err="1" smtClean="0"/>
              <a:t>психолого-медико-педагогического</a:t>
            </a:r>
            <a:r>
              <a:rPr lang="ru-RU" sz="2800" dirty="0" smtClean="0"/>
              <a:t> сопровождения ребенка</a:t>
            </a:r>
          </a:p>
          <a:p>
            <a:r>
              <a:rPr lang="ru-RU" sz="2800" dirty="0" smtClean="0"/>
              <a:t>Предоставление родителям полной информации о состоянии в развитии ребенка и обсуждение с ними способов и методов </a:t>
            </a:r>
            <a:r>
              <a:rPr lang="ru-RU" sz="2800" dirty="0" err="1" smtClean="0"/>
              <a:t>абилитационной</a:t>
            </a:r>
            <a:r>
              <a:rPr lang="ru-RU" sz="2800" dirty="0" smtClean="0"/>
              <a:t>, коррекционно-развивающей работы</a:t>
            </a:r>
          </a:p>
          <a:p>
            <a:r>
              <a:rPr lang="ru-RU" sz="2800" dirty="0" smtClean="0"/>
              <a:t>Установление доверительных отношений и атмосферы сотрудничества с родителями </a:t>
            </a:r>
            <a:endParaRPr lang="ru-RU" sz="2800" dirty="0"/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997196"/>
          </a:xfrm>
        </p:spPr>
        <p:txBody>
          <a:bodyPr/>
          <a:lstStyle/>
          <a:p>
            <a:r>
              <a:rPr lang="ru-RU" sz="3600" dirty="0" smtClean="0"/>
              <a:t>Этапы организации первичного комплексного приема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5087547"/>
          </a:xfrm>
        </p:spPr>
        <p:txBody>
          <a:bodyPr/>
          <a:lstStyle/>
          <a:p>
            <a:pPr lvl="0"/>
            <a:r>
              <a:rPr lang="ru-RU" sz="2800" dirty="0" smtClean="0"/>
              <a:t>Изучение предоставленной документации. Определяется последовательность включения специалистов в обследование и диагностический инструментарий специалистов. </a:t>
            </a:r>
          </a:p>
          <a:p>
            <a:pPr lvl="0"/>
            <a:r>
              <a:rPr lang="ru-RU" sz="2800" dirty="0" smtClean="0"/>
              <a:t>Предварительная беседа с родителями. Адаптация ребенка к ситуации обследования. </a:t>
            </a:r>
          </a:p>
          <a:p>
            <a:pPr lvl="0"/>
            <a:r>
              <a:rPr lang="ru-RU" sz="2800" dirty="0" smtClean="0"/>
              <a:t>Собеседование с врачом-неврологом. </a:t>
            </a:r>
          </a:p>
          <a:p>
            <a:pPr lvl="0"/>
            <a:r>
              <a:rPr lang="ru-RU" sz="2800" dirty="0" smtClean="0"/>
              <a:t>Психологическое обследование.</a:t>
            </a:r>
          </a:p>
          <a:p>
            <a:pPr lvl="0"/>
            <a:r>
              <a:rPr lang="ru-RU" sz="2800" dirty="0" smtClean="0"/>
              <a:t>Специальное педагогическое обследование.</a:t>
            </a:r>
          </a:p>
          <a:p>
            <a:pPr lvl="0"/>
            <a:r>
              <a:rPr lang="ru-RU" sz="2800" dirty="0" smtClean="0"/>
              <a:t>Мини-консилиум специалистов. </a:t>
            </a:r>
          </a:p>
          <a:p>
            <a:r>
              <a:rPr lang="ru-RU" sz="2800" dirty="0" smtClean="0"/>
              <a:t>Заключительное консультирование родителя .</a:t>
            </a:r>
          </a:p>
          <a:p>
            <a:endParaRPr lang="ru-RU" sz="1800" dirty="0"/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382000" cy="997196"/>
          </a:xfrm>
        </p:spPr>
        <p:txBody>
          <a:bodyPr/>
          <a:lstStyle/>
          <a:p>
            <a:r>
              <a:rPr lang="ru-RU" sz="3600" b="1" dirty="0" smtClean="0"/>
              <a:t>Распределение функций между специалистами в работе с семьей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81000" y="1196752"/>
            <a:ext cx="8382000" cy="5661248"/>
          </a:xfrm>
        </p:spPr>
        <p:txBody>
          <a:bodyPr/>
          <a:lstStyle/>
          <a:p>
            <a:r>
              <a:rPr lang="ru-RU" sz="2000" i="1" dirty="0" smtClean="0"/>
              <a:t>Педагог</a:t>
            </a:r>
            <a:r>
              <a:rPr lang="ru-RU" sz="2000" dirty="0" smtClean="0"/>
              <a:t> восполняет недостаток педагогической компетентности родителей, дефицит педагогических знаний и умений.</a:t>
            </a:r>
          </a:p>
          <a:p>
            <a:r>
              <a:rPr lang="ru-RU" sz="2000" i="1" dirty="0" smtClean="0"/>
              <a:t>Социальный педагог</a:t>
            </a:r>
            <a:r>
              <a:rPr lang="ru-RU" sz="2000" dirty="0" smtClean="0"/>
              <a:t> анализирует жизненную ситуацию семьи, содействует в преодолении негативных обстоятельств, определяемых неадекватным стилем воспитания, и нарушающих семейную микросреду. </a:t>
            </a:r>
          </a:p>
          <a:p>
            <a:r>
              <a:rPr lang="ru-RU" sz="2000" i="1" dirty="0" smtClean="0"/>
              <a:t>Педагог-психолог</a:t>
            </a:r>
            <a:r>
              <a:rPr lang="ru-RU" sz="2000" dirty="0" smtClean="0"/>
              <a:t> помогает преодолеть трудности в семейных отношениях, связанных с общением, личностными особенностями членов семьи, оптимизировать психологический климат в семье, преодолеть психологические барьеры в детско-родительских отношениях.  </a:t>
            </a:r>
          </a:p>
          <a:p>
            <a:r>
              <a:rPr lang="ru-RU" sz="2000" i="1" dirty="0" smtClean="0"/>
              <a:t>Учитель-дефектолог</a:t>
            </a:r>
            <a:r>
              <a:rPr lang="ru-RU" sz="2000" dirty="0" smtClean="0"/>
              <a:t> содействует родителям в выработке эффективных приемов обучения ребенка  с ОВЗ в условиях семьи.</a:t>
            </a:r>
          </a:p>
          <a:p>
            <a:r>
              <a:rPr lang="ru-RU" sz="2000" i="1" dirty="0" smtClean="0"/>
              <a:t>Учитель-логопед</a:t>
            </a:r>
            <a:r>
              <a:rPr lang="ru-RU" sz="2000" dirty="0" smtClean="0"/>
              <a:t> помогает родителям обеспечить освоение речевой функции.</a:t>
            </a:r>
          </a:p>
          <a:p>
            <a:r>
              <a:rPr lang="ru-RU" sz="2000" i="1" dirty="0" smtClean="0"/>
              <a:t> Общая  задача всех  специалистов</a:t>
            </a:r>
            <a:r>
              <a:rPr lang="ru-RU" sz="2000" dirty="0" smtClean="0"/>
              <a:t>  состоит в том, чтобы выявить и реализовать возможности родителей в воспитании ребенка с ОВЗ, нормализовать семейный микроклимат, оптимизировать социальные контакты семьи, ребенка и общества.</a:t>
            </a:r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S01028674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Trebuchet MS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Белый текст и шрифт Courier для слайдов с кодом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0550262-B63B-494B-9216-80B9C429110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TS010286746</Template>
  <TotalTime>161</TotalTime>
  <Words>624</Words>
  <Application>Microsoft Office PowerPoint</Application>
  <PresentationFormat>Экран (4:3)</PresentationFormat>
  <Paragraphs>56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TS010286746</vt:lpstr>
      <vt:lpstr>Белый текст и шрифт Courier для слайдов с кодом</vt:lpstr>
      <vt:lpstr>Комплексный прием специалистов в системе оказания помощи ребенку раннего возраста с множественными тяжелыми нарушениями развития</vt:lpstr>
      <vt:lpstr>Данные научного Центра здоровья детей РАМН</vt:lpstr>
      <vt:lpstr>Слайд 3</vt:lpstr>
      <vt:lpstr>Слайд 4</vt:lpstr>
      <vt:lpstr>Слайд 5</vt:lpstr>
      <vt:lpstr>Принципы диагностики</vt:lpstr>
      <vt:lpstr>Слайд 7</vt:lpstr>
      <vt:lpstr>Задачи комплексного приема</vt:lpstr>
      <vt:lpstr>Ожидаемый результат</vt:lpstr>
      <vt:lpstr>Этапы организации первичного комплексного приема</vt:lpstr>
      <vt:lpstr>Распределение функций между специалистами в работе с семьей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презентации</dc:title>
  <dc:creator>Alex</dc:creator>
  <cp:lastModifiedBy>Пронина</cp:lastModifiedBy>
  <cp:revision>19</cp:revision>
  <dcterms:created xsi:type="dcterms:W3CDTF">2014-05-20T14:15:49Z</dcterms:created>
  <dcterms:modified xsi:type="dcterms:W3CDTF">2014-05-30T03:33:52Z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TC102867469990</vt:lpwstr>
  </property>
</Properties>
</file>