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7"/>
  </p:notesMasterIdLst>
  <p:sldIdLst>
    <p:sldId id="256" r:id="rId2"/>
    <p:sldId id="303" r:id="rId3"/>
    <p:sldId id="307" r:id="rId4"/>
    <p:sldId id="258" r:id="rId5"/>
    <p:sldId id="257" r:id="rId6"/>
    <p:sldId id="262" r:id="rId7"/>
    <p:sldId id="263" r:id="rId8"/>
    <p:sldId id="260" r:id="rId9"/>
    <p:sldId id="277" r:id="rId10"/>
    <p:sldId id="276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4" r:id="rId21"/>
    <p:sldId id="278" r:id="rId22"/>
    <p:sldId id="279" r:id="rId23"/>
    <p:sldId id="281" r:id="rId24"/>
    <p:sldId id="282" r:id="rId25"/>
    <p:sldId id="287" r:id="rId26"/>
    <p:sldId id="288" r:id="rId27"/>
    <p:sldId id="289" r:id="rId28"/>
    <p:sldId id="290" r:id="rId29"/>
    <p:sldId id="291" r:id="rId30"/>
    <p:sldId id="297" r:id="rId31"/>
    <p:sldId id="298" r:id="rId32"/>
    <p:sldId id="299" r:id="rId33"/>
    <p:sldId id="283" r:id="rId34"/>
    <p:sldId id="284" r:id="rId35"/>
    <p:sldId id="286" r:id="rId36"/>
    <p:sldId id="304" r:id="rId37"/>
    <p:sldId id="305" r:id="rId38"/>
    <p:sldId id="306" r:id="rId39"/>
    <p:sldId id="308" r:id="rId40"/>
    <p:sldId id="309" r:id="rId41"/>
    <p:sldId id="300" r:id="rId42"/>
    <p:sldId id="310" r:id="rId43"/>
    <p:sldId id="342" r:id="rId44"/>
    <p:sldId id="311" r:id="rId45"/>
    <p:sldId id="312" r:id="rId46"/>
    <p:sldId id="314" r:id="rId47"/>
    <p:sldId id="315" r:id="rId48"/>
    <p:sldId id="318" r:id="rId49"/>
    <p:sldId id="319" r:id="rId50"/>
    <p:sldId id="317" r:id="rId51"/>
    <p:sldId id="316" r:id="rId52"/>
    <p:sldId id="321" r:id="rId53"/>
    <p:sldId id="322" r:id="rId54"/>
    <p:sldId id="326" r:id="rId55"/>
    <p:sldId id="325" r:id="rId56"/>
    <p:sldId id="323" r:id="rId57"/>
    <p:sldId id="329" r:id="rId58"/>
    <p:sldId id="324" r:id="rId59"/>
    <p:sldId id="328" r:id="rId60"/>
    <p:sldId id="331" r:id="rId61"/>
    <p:sldId id="334" r:id="rId62"/>
    <p:sldId id="330" r:id="rId63"/>
    <p:sldId id="333" r:id="rId64"/>
    <p:sldId id="341" r:id="rId65"/>
    <p:sldId id="301" r:id="rId6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9BCA7C-7AD2-48FE-8339-2531BF57DA45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5D54F51-5E5C-4F62-A48A-3ED9BF495088}">
      <dgm:prSet phldrT="[Текст]" custT="1"/>
      <dgm:spPr/>
      <dgm:t>
        <a:bodyPr/>
        <a:lstStyle/>
        <a:p>
          <a:r>
            <a:rPr lang="en-US" sz="2800" b="1" i="1" dirty="0" smtClean="0">
              <a:latin typeface="Georgia" panose="02040502050405020303" pitchFamily="18" charset="0"/>
            </a:rPr>
            <a:t>I</a:t>
          </a:r>
          <a:r>
            <a:rPr lang="ru-RU" sz="2800" b="1" i="1" dirty="0" smtClean="0">
              <a:latin typeface="Georgia" panose="02040502050405020303" pitchFamily="18" charset="0"/>
            </a:rPr>
            <a:t> группа</a:t>
          </a:r>
          <a:endParaRPr lang="ru-RU" sz="2800" b="1" i="1" dirty="0">
            <a:latin typeface="Georgia" panose="02040502050405020303" pitchFamily="18" charset="0"/>
          </a:endParaRPr>
        </a:p>
      </dgm:t>
    </dgm:pt>
    <dgm:pt modelId="{655EE0D3-9AAC-4332-91D9-3912B47BA570}" type="parTrans" cxnId="{3EB10C47-D07D-4A7D-824E-0E9C6C7DC2FE}">
      <dgm:prSet/>
      <dgm:spPr/>
      <dgm:t>
        <a:bodyPr/>
        <a:lstStyle/>
        <a:p>
          <a:endParaRPr lang="ru-RU"/>
        </a:p>
      </dgm:t>
    </dgm:pt>
    <dgm:pt modelId="{9F3FB6DD-D265-4151-BC6F-97184C70EB17}" type="sibTrans" cxnId="{3EB10C47-D07D-4A7D-824E-0E9C6C7DC2FE}">
      <dgm:prSet/>
      <dgm:spPr/>
      <dgm:t>
        <a:bodyPr/>
        <a:lstStyle/>
        <a:p>
          <a:endParaRPr lang="ru-RU"/>
        </a:p>
      </dgm:t>
    </dgm:pt>
    <dgm:pt modelId="{2CEE4AD7-4A39-442C-831E-0193334FF565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rPr>
            <a:t>Полная отрешенность</a:t>
          </a:r>
          <a:endParaRPr lang="ru-RU" sz="1800" b="1" dirty="0">
            <a:solidFill>
              <a:schemeClr val="accent1">
                <a:lumMod val="75000"/>
              </a:schemeClr>
            </a:solidFill>
            <a:latin typeface="Georgia" panose="02040502050405020303" pitchFamily="18" charset="0"/>
          </a:endParaRPr>
        </a:p>
      </dgm:t>
    </dgm:pt>
    <dgm:pt modelId="{EEE7F02E-A05B-4268-8520-240754CC8EA4}" type="parTrans" cxnId="{EC319778-98A8-4AB6-860A-BD80832ABDFC}">
      <dgm:prSet/>
      <dgm:spPr/>
      <dgm:t>
        <a:bodyPr/>
        <a:lstStyle/>
        <a:p>
          <a:endParaRPr lang="ru-RU"/>
        </a:p>
      </dgm:t>
    </dgm:pt>
    <dgm:pt modelId="{F53FA5A3-1BFD-40CE-8822-27F6B2B58FE2}" type="sibTrans" cxnId="{EC319778-98A8-4AB6-860A-BD80832ABDFC}">
      <dgm:prSet/>
      <dgm:spPr/>
      <dgm:t>
        <a:bodyPr/>
        <a:lstStyle/>
        <a:p>
          <a:endParaRPr lang="ru-RU"/>
        </a:p>
      </dgm:t>
    </dgm:pt>
    <dgm:pt modelId="{9B383EF7-C5B0-4AA3-B807-234D2E530B27}">
      <dgm:prSet phldrT="[Текст]" custT="1"/>
      <dgm:spPr/>
      <dgm:t>
        <a:bodyPr/>
        <a:lstStyle/>
        <a:p>
          <a:r>
            <a:rPr lang="en-US" sz="2800" b="1" i="1" dirty="0" smtClean="0">
              <a:latin typeface="Georgia" panose="02040502050405020303" pitchFamily="18" charset="0"/>
            </a:rPr>
            <a:t>II</a:t>
          </a:r>
          <a:r>
            <a:rPr lang="ru-RU" sz="2800" b="1" i="1" dirty="0" smtClean="0">
              <a:latin typeface="Georgia" panose="02040502050405020303" pitchFamily="18" charset="0"/>
            </a:rPr>
            <a:t> группа -  </a:t>
          </a:r>
          <a:endParaRPr lang="ru-RU" sz="2800" b="1" i="1" dirty="0">
            <a:latin typeface="Georgia" panose="02040502050405020303" pitchFamily="18" charset="0"/>
          </a:endParaRPr>
        </a:p>
      </dgm:t>
    </dgm:pt>
    <dgm:pt modelId="{097ADAFA-DE1B-4E47-9802-4DA76448510A}" type="parTrans" cxnId="{EE95F0AF-BAAD-49B3-8CF4-51019188A53A}">
      <dgm:prSet/>
      <dgm:spPr/>
      <dgm:t>
        <a:bodyPr/>
        <a:lstStyle/>
        <a:p>
          <a:endParaRPr lang="ru-RU"/>
        </a:p>
      </dgm:t>
    </dgm:pt>
    <dgm:pt modelId="{E09790E2-37C1-471B-A5C8-1FD37FA4EC32}" type="sibTrans" cxnId="{EE95F0AF-BAAD-49B3-8CF4-51019188A53A}">
      <dgm:prSet/>
      <dgm:spPr/>
      <dgm:t>
        <a:bodyPr/>
        <a:lstStyle/>
        <a:p>
          <a:endParaRPr lang="ru-RU"/>
        </a:p>
      </dgm:t>
    </dgm:pt>
    <dgm:pt modelId="{8F461CB5-7DCF-4583-90FB-FA9E3FBEE4CE}">
      <dgm:prSet phldrT="[Текст]" custT="1"/>
      <dgm:spPr/>
      <dgm:t>
        <a:bodyPr/>
        <a:lstStyle/>
        <a:p>
          <a:r>
            <a:rPr lang="ru-RU" altLang="ru-RU" sz="1800" b="1" dirty="0" smtClean="0">
              <a:solidFill>
                <a:schemeClr val="accent1">
                  <a:lumMod val="75000"/>
                </a:schemeClr>
              </a:solidFill>
              <a:latin typeface="Georgia" pitchFamily="18" charset="0"/>
            </a:rPr>
            <a:t>Активное отвержение внешней среды</a:t>
          </a:r>
          <a:endParaRPr lang="ru-RU" sz="1800" dirty="0">
            <a:solidFill>
              <a:schemeClr val="accent1">
                <a:lumMod val="75000"/>
              </a:schemeClr>
            </a:solidFill>
          </a:endParaRPr>
        </a:p>
      </dgm:t>
    </dgm:pt>
    <dgm:pt modelId="{4D296C57-3847-4A0C-A679-0D41EA202377}" type="parTrans" cxnId="{749E136F-266F-449D-86B8-F1794848DDE9}">
      <dgm:prSet/>
      <dgm:spPr/>
      <dgm:t>
        <a:bodyPr/>
        <a:lstStyle/>
        <a:p>
          <a:endParaRPr lang="ru-RU"/>
        </a:p>
      </dgm:t>
    </dgm:pt>
    <dgm:pt modelId="{BD4BCF36-6BA1-48F4-9324-73BDA3906CA4}" type="sibTrans" cxnId="{749E136F-266F-449D-86B8-F1794848DDE9}">
      <dgm:prSet/>
      <dgm:spPr/>
      <dgm:t>
        <a:bodyPr/>
        <a:lstStyle/>
        <a:p>
          <a:endParaRPr lang="ru-RU"/>
        </a:p>
      </dgm:t>
    </dgm:pt>
    <dgm:pt modelId="{9B51D17D-A529-4644-8206-CAAA83C67160}">
      <dgm:prSet phldrT="[Текст]" custT="1"/>
      <dgm:spPr/>
      <dgm:t>
        <a:bodyPr/>
        <a:lstStyle/>
        <a:p>
          <a:r>
            <a:rPr lang="en-US" sz="2800" b="1" i="1" dirty="0" smtClean="0">
              <a:latin typeface="Georgia" panose="02040502050405020303" pitchFamily="18" charset="0"/>
            </a:rPr>
            <a:t>III </a:t>
          </a:r>
          <a:r>
            <a:rPr lang="ru-RU" sz="2800" b="1" i="1" dirty="0" smtClean="0">
              <a:latin typeface="Georgia" panose="02040502050405020303" pitchFamily="18" charset="0"/>
            </a:rPr>
            <a:t>группа</a:t>
          </a:r>
          <a:endParaRPr lang="ru-RU" sz="2800" b="1" i="1" dirty="0">
            <a:latin typeface="Georgia" panose="02040502050405020303" pitchFamily="18" charset="0"/>
          </a:endParaRPr>
        </a:p>
      </dgm:t>
    </dgm:pt>
    <dgm:pt modelId="{1F676A34-1383-41F1-A299-2764C4A27CD2}" type="parTrans" cxnId="{89B13573-7A0E-48AF-BD2C-C3D3D03D2E5D}">
      <dgm:prSet/>
      <dgm:spPr/>
      <dgm:t>
        <a:bodyPr/>
        <a:lstStyle/>
        <a:p>
          <a:endParaRPr lang="ru-RU"/>
        </a:p>
      </dgm:t>
    </dgm:pt>
    <dgm:pt modelId="{5191E6FE-71D5-46F5-A342-6165A0E99250}" type="sibTrans" cxnId="{89B13573-7A0E-48AF-BD2C-C3D3D03D2E5D}">
      <dgm:prSet/>
      <dgm:spPr/>
      <dgm:t>
        <a:bodyPr/>
        <a:lstStyle/>
        <a:p>
          <a:endParaRPr lang="ru-RU"/>
        </a:p>
      </dgm:t>
    </dgm:pt>
    <dgm:pt modelId="{0E7B3C42-3CAA-4F2F-BF3D-065FC1373D7E}">
      <dgm:prSet phldrT="[Текст]" custT="1"/>
      <dgm:spPr/>
      <dgm:t>
        <a:bodyPr/>
        <a:lstStyle/>
        <a:p>
          <a:r>
            <a:rPr lang="ru-RU" altLang="ru-RU" sz="1600" b="1" dirty="0" smtClean="0">
              <a:solidFill>
                <a:schemeClr val="accent1">
                  <a:lumMod val="75000"/>
                </a:schemeClr>
              </a:solidFill>
              <a:latin typeface="Georgia" pitchFamily="18" charset="0"/>
            </a:rPr>
            <a:t>Захваченность аутистическими интересами, поглощенность одними и теми же занятиями и интересами </a:t>
          </a:r>
          <a:endParaRPr lang="ru-RU" sz="1600" dirty="0">
            <a:solidFill>
              <a:schemeClr val="accent1">
                <a:lumMod val="75000"/>
              </a:schemeClr>
            </a:solidFill>
          </a:endParaRPr>
        </a:p>
      </dgm:t>
    </dgm:pt>
    <dgm:pt modelId="{9A15DCF6-09DD-4419-A2AF-C1085AC1EC3A}" type="parTrans" cxnId="{B021F559-0E3B-400B-B147-998362C3D69E}">
      <dgm:prSet/>
      <dgm:spPr/>
      <dgm:t>
        <a:bodyPr/>
        <a:lstStyle/>
        <a:p>
          <a:endParaRPr lang="ru-RU"/>
        </a:p>
      </dgm:t>
    </dgm:pt>
    <dgm:pt modelId="{63FB3191-D2C5-499F-9142-B5B5BB1C20F0}" type="sibTrans" cxnId="{B021F559-0E3B-400B-B147-998362C3D69E}">
      <dgm:prSet/>
      <dgm:spPr/>
      <dgm:t>
        <a:bodyPr/>
        <a:lstStyle/>
        <a:p>
          <a:endParaRPr lang="ru-RU"/>
        </a:p>
      </dgm:t>
    </dgm:pt>
    <dgm:pt modelId="{6281B525-59DD-48AE-99D4-B423D3E2BF00}">
      <dgm:prSet phldrT="[Текст]"/>
      <dgm:spPr/>
      <dgm:t>
        <a:bodyPr/>
        <a:lstStyle/>
        <a:p>
          <a:endParaRPr lang="ru-RU" sz="1300" dirty="0"/>
        </a:p>
      </dgm:t>
    </dgm:pt>
    <dgm:pt modelId="{0E1C968D-2ED3-40A3-82A2-5BAF7029853F}" type="parTrans" cxnId="{19CB0F84-A1C9-4FDC-AC18-8750611286DC}">
      <dgm:prSet/>
      <dgm:spPr/>
      <dgm:t>
        <a:bodyPr/>
        <a:lstStyle/>
        <a:p>
          <a:endParaRPr lang="ru-RU"/>
        </a:p>
      </dgm:t>
    </dgm:pt>
    <dgm:pt modelId="{237C1346-90CC-4D11-8853-EAEF94CE88C7}" type="sibTrans" cxnId="{19CB0F84-A1C9-4FDC-AC18-8750611286DC}">
      <dgm:prSet/>
      <dgm:spPr/>
      <dgm:t>
        <a:bodyPr/>
        <a:lstStyle/>
        <a:p>
          <a:endParaRPr lang="ru-RU"/>
        </a:p>
      </dgm:t>
    </dgm:pt>
    <dgm:pt modelId="{5FA63E01-58EE-41A0-B6A8-6019295CFF97}">
      <dgm:prSet phldrT="[Текст]" custT="1"/>
      <dgm:spPr/>
      <dgm:t>
        <a:bodyPr/>
        <a:lstStyle/>
        <a:p>
          <a:r>
            <a:rPr lang="ru-RU" sz="3400" dirty="0" smtClean="0"/>
            <a:t> </a:t>
          </a:r>
          <a:r>
            <a:rPr lang="en-US" sz="2800" b="1" i="1" u="none" dirty="0" smtClean="0">
              <a:latin typeface="Georgia" panose="02040502050405020303" pitchFamily="18" charset="0"/>
            </a:rPr>
            <a:t>IV</a:t>
          </a:r>
          <a:r>
            <a:rPr lang="ru-RU" sz="2800" b="1" i="1" u="none" dirty="0" smtClean="0">
              <a:latin typeface="Georgia" panose="02040502050405020303" pitchFamily="18" charset="0"/>
            </a:rPr>
            <a:t> группа</a:t>
          </a:r>
          <a:endParaRPr lang="ru-RU" sz="2800" b="1" i="1" u="none" dirty="0">
            <a:latin typeface="Georgia" panose="02040502050405020303" pitchFamily="18" charset="0"/>
          </a:endParaRPr>
        </a:p>
      </dgm:t>
    </dgm:pt>
    <dgm:pt modelId="{46A135E2-62C6-42D3-B540-1DE002670603}" type="parTrans" cxnId="{B846D830-9AB6-4B65-8C77-E943F6869BEA}">
      <dgm:prSet/>
      <dgm:spPr/>
      <dgm:t>
        <a:bodyPr/>
        <a:lstStyle/>
        <a:p>
          <a:endParaRPr lang="ru-RU"/>
        </a:p>
      </dgm:t>
    </dgm:pt>
    <dgm:pt modelId="{224897E2-8E56-41E3-88CE-63DA2EE3B211}" type="sibTrans" cxnId="{B846D830-9AB6-4B65-8C77-E943F6869BEA}">
      <dgm:prSet/>
      <dgm:spPr/>
      <dgm:t>
        <a:bodyPr/>
        <a:lstStyle/>
        <a:p>
          <a:endParaRPr lang="ru-RU"/>
        </a:p>
      </dgm:t>
    </dgm:pt>
    <dgm:pt modelId="{6AC4B191-DB4C-415F-B946-B27A0D50B108}">
      <dgm:prSet phldrT="[Текст]" custT="1"/>
      <dgm:spPr/>
      <dgm:t>
        <a:bodyPr/>
        <a:lstStyle/>
        <a:p>
          <a:r>
            <a:rPr lang="ru-RU" altLang="ru-RU" sz="1800" b="1" dirty="0" err="1" smtClean="0">
              <a:solidFill>
                <a:schemeClr val="accent1">
                  <a:lumMod val="75000"/>
                </a:schemeClr>
              </a:solidFill>
              <a:latin typeface="Georgia" pitchFamily="18" charset="0"/>
            </a:rPr>
            <a:t>Сверхтормозимость</a:t>
          </a:r>
          <a:r>
            <a:rPr lang="ru-RU" altLang="ru-RU" sz="1800" b="1" dirty="0" smtClean="0">
              <a:solidFill>
                <a:schemeClr val="accent1">
                  <a:lumMod val="75000"/>
                </a:schemeClr>
              </a:solidFill>
              <a:latin typeface="Georgia" pitchFamily="18" charset="0"/>
            </a:rPr>
            <a:t>  ребенка окружающей его средой</a:t>
          </a:r>
          <a:endParaRPr lang="ru-RU" sz="1800" b="1" dirty="0">
            <a:solidFill>
              <a:schemeClr val="accent1">
                <a:lumMod val="75000"/>
              </a:schemeClr>
            </a:solidFill>
          </a:endParaRPr>
        </a:p>
      </dgm:t>
    </dgm:pt>
    <dgm:pt modelId="{F9039B59-D3D5-4B80-8766-3474F1487AA4}" type="parTrans" cxnId="{8270BD9A-58A7-4045-A92C-19D7B325C516}">
      <dgm:prSet/>
      <dgm:spPr/>
      <dgm:t>
        <a:bodyPr/>
        <a:lstStyle/>
        <a:p>
          <a:endParaRPr lang="ru-RU"/>
        </a:p>
      </dgm:t>
    </dgm:pt>
    <dgm:pt modelId="{E463F5C0-6F47-4FEA-A96C-7F5CEC1351FF}" type="sibTrans" cxnId="{8270BD9A-58A7-4045-A92C-19D7B325C516}">
      <dgm:prSet/>
      <dgm:spPr/>
      <dgm:t>
        <a:bodyPr/>
        <a:lstStyle/>
        <a:p>
          <a:endParaRPr lang="ru-RU"/>
        </a:p>
      </dgm:t>
    </dgm:pt>
    <dgm:pt modelId="{B07E4147-482E-436E-9263-02AC418F67E4}">
      <dgm:prSet phldrT="[Текст]" custT="1"/>
      <dgm:spPr/>
      <dgm:t>
        <a:bodyPr/>
        <a:lstStyle/>
        <a:p>
          <a:endParaRPr lang="ru-RU" sz="1800" dirty="0"/>
        </a:p>
      </dgm:t>
    </dgm:pt>
    <dgm:pt modelId="{D4A16244-9E5B-42C2-A3B2-F4F9D29676A2}" type="parTrans" cxnId="{31B1E51C-14A0-4550-923E-349964D233FF}">
      <dgm:prSet/>
      <dgm:spPr/>
      <dgm:t>
        <a:bodyPr/>
        <a:lstStyle/>
        <a:p>
          <a:endParaRPr lang="ru-RU"/>
        </a:p>
      </dgm:t>
    </dgm:pt>
    <dgm:pt modelId="{E6727A20-890D-4281-99AA-93F46F3FB94D}" type="sibTrans" cxnId="{31B1E51C-14A0-4550-923E-349964D233FF}">
      <dgm:prSet/>
      <dgm:spPr/>
      <dgm:t>
        <a:bodyPr/>
        <a:lstStyle/>
        <a:p>
          <a:endParaRPr lang="ru-RU"/>
        </a:p>
      </dgm:t>
    </dgm:pt>
    <dgm:pt modelId="{2396BAC2-29F9-4546-BBF5-386B641B1242}" type="pres">
      <dgm:prSet presAssocID="{4A9BCA7C-7AD2-48FE-8339-2531BF57DA4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215D16F-645B-4D7E-B0C6-0009E1B687BF}" type="pres">
      <dgm:prSet presAssocID="{05D54F51-5E5C-4F62-A48A-3ED9BF495088}" presName="linNode" presStyleCnt="0"/>
      <dgm:spPr/>
    </dgm:pt>
    <dgm:pt modelId="{C5A7BB4F-A94D-4F04-8193-CAFB8E997365}" type="pres">
      <dgm:prSet presAssocID="{05D54F51-5E5C-4F62-A48A-3ED9BF495088}" presName="parentText" presStyleLbl="node1" presStyleIdx="0" presStyleCnt="4" custScaleX="998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A961A3-22BA-401B-B229-B5D038B7F01C}" type="pres">
      <dgm:prSet presAssocID="{05D54F51-5E5C-4F62-A48A-3ED9BF495088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33CF0C-850C-41D6-BD4B-6C330CED3371}" type="pres">
      <dgm:prSet presAssocID="{9F3FB6DD-D265-4151-BC6F-97184C70EB17}" presName="sp" presStyleCnt="0"/>
      <dgm:spPr/>
    </dgm:pt>
    <dgm:pt modelId="{03E7CDE0-3844-4414-8750-7F6FA50DC231}" type="pres">
      <dgm:prSet presAssocID="{9B383EF7-C5B0-4AA3-B807-234D2E530B27}" presName="linNode" presStyleCnt="0"/>
      <dgm:spPr/>
    </dgm:pt>
    <dgm:pt modelId="{F30D56E4-C084-44A3-B715-EA28D0ECF514}" type="pres">
      <dgm:prSet presAssocID="{9B383EF7-C5B0-4AA3-B807-234D2E530B27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060649-6D48-4A2E-8A24-D1ABCB5A8757}" type="pres">
      <dgm:prSet presAssocID="{9B383EF7-C5B0-4AA3-B807-234D2E530B27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0A6556-5C71-464D-AD9B-1767EFE8AD55}" type="pres">
      <dgm:prSet presAssocID="{E09790E2-37C1-471B-A5C8-1FD37FA4EC32}" presName="sp" presStyleCnt="0"/>
      <dgm:spPr/>
    </dgm:pt>
    <dgm:pt modelId="{BDA62B00-B0F1-4C47-B538-70E928996F25}" type="pres">
      <dgm:prSet presAssocID="{9B51D17D-A529-4644-8206-CAAA83C67160}" presName="linNode" presStyleCnt="0"/>
      <dgm:spPr/>
    </dgm:pt>
    <dgm:pt modelId="{F09778FA-BB75-4BC6-AEEF-91AD1E52AA26}" type="pres">
      <dgm:prSet presAssocID="{9B51D17D-A529-4644-8206-CAAA83C67160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CF06C7-1417-4777-BF38-E139E5359057}" type="pres">
      <dgm:prSet presAssocID="{9B51D17D-A529-4644-8206-CAAA83C67160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29889A-84E8-4B24-959D-13A43E5CF2AE}" type="pres">
      <dgm:prSet presAssocID="{5191E6FE-71D5-46F5-A342-6165A0E99250}" presName="sp" presStyleCnt="0"/>
      <dgm:spPr/>
    </dgm:pt>
    <dgm:pt modelId="{D5AD2CEA-4293-47D2-9FDD-FBC7F5B4538B}" type="pres">
      <dgm:prSet presAssocID="{5FA63E01-58EE-41A0-B6A8-6019295CFF97}" presName="linNode" presStyleCnt="0"/>
      <dgm:spPr/>
    </dgm:pt>
    <dgm:pt modelId="{EDE24D16-26EA-4FD9-9E30-A285205BE862}" type="pres">
      <dgm:prSet presAssocID="{5FA63E01-58EE-41A0-B6A8-6019295CFF97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30F46A-246A-47B7-9054-ABD401B92594}" type="pres">
      <dgm:prSet presAssocID="{5FA63E01-58EE-41A0-B6A8-6019295CFF97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1B9B5B1-70A9-4DCC-86C4-1F35B9D748FA}" type="presOf" srcId="{6AC4B191-DB4C-415F-B946-B27A0D50B108}" destId="{4630F46A-246A-47B7-9054-ABD401B92594}" srcOrd="0" destOrd="0" presId="urn:microsoft.com/office/officeart/2005/8/layout/vList5"/>
    <dgm:cxn modelId="{09BC3955-FD09-4F96-B45A-F09A0B901698}" type="presOf" srcId="{9B383EF7-C5B0-4AA3-B807-234D2E530B27}" destId="{F30D56E4-C084-44A3-B715-EA28D0ECF514}" srcOrd="0" destOrd="0" presId="urn:microsoft.com/office/officeart/2005/8/layout/vList5"/>
    <dgm:cxn modelId="{5191B879-E11D-4B77-A4FA-9DF2BD2E7D14}" type="presOf" srcId="{5FA63E01-58EE-41A0-B6A8-6019295CFF97}" destId="{EDE24D16-26EA-4FD9-9E30-A285205BE862}" srcOrd="0" destOrd="0" presId="urn:microsoft.com/office/officeart/2005/8/layout/vList5"/>
    <dgm:cxn modelId="{EE95F0AF-BAAD-49B3-8CF4-51019188A53A}" srcId="{4A9BCA7C-7AD2-48FE-8339-2531BF57DA45}" destId="{9B383EF7-C5B0-4AA3-B807-234D2E530B27}" srcOrd="1" destOrd="0" parTransId="{097ADAFA-DE1B-4E47-9802-4DA76448510A}" sibTransId="{E09790E2-37C1-471B-A5C8-1FD37FA4EC32}"/>
    <dgm:cxn modelId="{96236049-64B2-4B66-AB17-8C0261E4DB9E}" type="presOf" srcId="{4A9BCA7C-7AD2-48FE-8339-2531BF57DA45}" destId="{2396BAC2-29F9-4546-BBF5-386B641B1242}" srcOrd="0" destOrd="0" presId="urn:microsoft.com/office/officeart/2005/8/layout/vList5"/>
    <dgm:cxn modelId="{B021F559-0E3B-400B-B147-998362C3D69E}" srcId="{9B51D17D-A529-4644-8206-CAAA83C67160}" destId="{0E7B3C42-3CAA-4F2F-BF3D-065FC1373D7E}" srcOrd="1" destOrd="0" parTransId="{9A15DCF6-09DD-4419-A2AF-C1085AC1EC3A}" sibTransId="{63FB3191-D2C5-499F-9142-B5B5BB1C20F0}"/>
    <dgm:cxn modelId="{D41A6DB5-8F29-45FB-9140-7D8D166D6213}" type="presOf" srcId="{9B51D17D-A529-4644-8206-CAAA83C67160}" destId="{F09778FA-BB75-4BC6-AEEF-91AD1E52AA26}" srcOrd="0" destOrd="0" presId="urn:microsoft.com/office/officeart/2005/8/layout/vList5"/>
    <dgm:cxn modelId="{37336384-0E9A-4EED-94B9-1CE787E59BAF}" type="presOf" srcId="{6281B525-59DD-48AE-99D4-B423D3E2BF00}" destId="{CECF06C7-1417-4777-BF38-E139E5359057}" srcOrd="0" destOrd="2" presId="urn:microsoft.com/office/officeart/2005/8/layout/vList5"/>
    <dgm:cxn modelId="{7113E21C-8F7E-4E0B-94BE-C2C66A14C49F}" type="presOf" srcId="{05D54F51-5E5C-4F62-A48A-3ED9BF495088}" destId="{C5A7BB4F-A94D-4F04-8193-CAFB8E997365}" srcOrd="0" destOrd="0" presId="urn:microsoft.com/office/officeart/2005/8/layout/vList5"/>
    <dgm:cxn modelId="{EC319778-98A8-4AB6-860A-BD80832ABDFC}" srcId="{05D54F51-5E5C-4F62-A48A-3ED9BF495088}" destId="{2CEE4AD7-4A39-442C-831E-0193334FF565}" srcOrd="0" destOrd="0" parTransId="{EEE7F02E-A05B-4268-8520-240754CC8EA4}" sibTransId="{F53FA5A3-1BFD-40CE-8822-27F6B2B58FE2}"/>
    <dgm:cxn modelId="{31B1E51C-14A0-4550-923E-349964D233FF}" srcId="{9B51D17D-A529-4644-8206-CAAA83C67160}" destId="{B07E4147-482E-436E-9263-02AC418F67E4}" srcOrd="0" destOrd="0" parTransId="{D4A16244-9E5B-42C2-A3B2-F4F9D29676A2}" sibTransId="{E6727A20-890D-4281-99AA-93F46F3FB94D}"/>
    <dgm:cxn modelId="{B846D830-9AB6-4B65-8C77-E943F6869BEA}" srcId="{4A9BCA7C-7AD2-48FE-8339-2531BF57DA45}" destId="{5FA63E01-58EE-41A0-B6A8-6019295CFF97}" srcOrd="3" destOrd="0" parTransId="{46A135E2-62C6-42D3-B540-1DE002670603}" sibTransId="{224897E2-8E56-41E3-88CE-63DA2EE3B211}"/>
    <dgm:cxn modelId="{5760D206-CCA2-4F59-B741-99CBBFDEB212}" type="presOf" srcId="{0E7B3C42-3CAA-4F2F-BF3D-065FC1373D7E}" destId="{CECF06C7-1417-4777-BF38-E139E5359057}" srcOrd="0" destOrd="1" presId="urn:microsoft.com/office/officeart/2005/8/layout/vList5"/>
    <dgm:cxn modelId="{B440E841-D0E7-4BDF-AE66-4EA83B56EFA5}" type="presOf" srcId="{2CEE4AD7-4A39-442C-831E-0193334FF565}" destId="{5DA961A3-22BA-401B-B229-B5D038B7F01C}" srcOrd="0" destOrd="0" presId="urn:microsoft.com/office/officeart/2005/8/layout/vList5"/>
    <dgm:cxn modelId="{FAE646C9-D59A-4B44-9D09-1A88C182D994}" type="presOf" srcId="{8F461CB5-7DCF-4583-90FB-FA9E3FBEE4CE}" destId="{31060649-6D48-4A2E-8A24-D1ABCB5A8757}" srcOrd="0" destOrd="0" presId="urn:microsoft.com/office/officeart/2005/8/layout/vList5"/>
    <dgm:cxn modelId="{3EB10C47-D07D-4A7D-824E-0E9C6C7DC2FE}" srcId="{4A9BCA7C-7AD2-48FE-8339-2531BF57DA45}" destId="{05D54F51-5E5C-4F62-A48A-3ED9BF495088}" srcOrd="0" destOrd="0" parTransId="{655EE0D3-9AAC-4332-91D9-3912B47BA570}" sibTransId="{9F3FB6DD-D265-4151-BC6F-97184C70EB17}"/>
    <dgm:cxn modelId="{19CB0F84-A1C9-4FDC-AC18-8750611286DC}" srcId="{9B51D17D-A529-4644-8206-CAAA83C67160}" destId="{6281B525-59DD-48AE-99D4-B423D3E2BF00}" srcOrd="2" destOrd="0" parTransId="{0E1C968D-2ED3-40A3-82A2-5BAF7029853F}" sibTransId="{237C1346-90CC-4D11-8853-EAEF94CE88C7}"/>
    <dgm:cxn modelId="{8270BD9A-58A7-4045-A92C-19D7B325C516}" srcId="{5FA63E01-58EE-41A0-B6A8-6019295CFF97}" destId="{6AC4B191-DB4C-415F-B946-B27A0D50B108}" srcOrd="0" destOrd="0" parTransId="{F9039B59-D3D5-4B80-8766-3474F1487AA4}" sibTransId="{E463F5C0-6F47-4FEA-A96C-7F5CEC1351FF}"/>
    <dgm:cxn modelId="{91477190-D389-4179-8DE5-ECFA66F73F2F}" type="presOf" srcId="{B07E4147-482E-436E-9263-02AC418F67E4}" destId="{CECF06C7-1417-4777-BF38-E139E5359057}" srcOrd="0" destOrd="0" presId="urn:microsoft.com/office/officeart/2005/8/layout/vList5"/>
    <dgm:cxn modelId="{89B13573-7A0E-48AF-BD2C-C3D3D03D2E5D}" srcId="{4A9BCA7C-7AD2-48FE-8339-2531BF57DA45}" destId="{9B51D17D-A529-4644-8206-CAAA83C67160}" srcOrd="2" destOrd="0" parTransId="{1F676A34-1383-41F1-A299-2764C4A27CD2}" sibTransId="{5191E6FE-71D5-46F5-A342-6165A0E99250}"/>
    <dgm:cxn modelId="{749E136F-266F-449D-86B8-F1794848DDE9}" srcId="{9B383EF7-C5B0-4AA3-B807-234D2E530B27}" destId="{8F461CB5-7DCF-4583-90FB-FA9E3FBEE4CE}" srcOrd="0" destOrd="0" parTransId="{4D296C57-3847-4A0C-A679-0D41EA202377}" sibTransId="{BD4BCF36-6BA1-48F4-9324-73BDA3906CA4}"/>
    <dgm:cxn modelId="{6883E9D6-D9A8-4AF6-9AC0-C35A84494E5A}" type="presParOf" srcId="{2396BAC2-29F9-4546-BBF5-386B641B1242}" destId="{C215D16F-645B-4D7E-B0C6-0009E1B687BF}" srcOrd="0" destOrd="0" presId="urn:microsoft.com/office/officeart/2005/8/layout/vList5"/>
    <dgm:cxn modelId="{202232B2-47FE-4F6D-B225-36112BB9820B}" type="presParOf" srcId="{C215D16F-645B-4D7E-B0C6-0009E1B687BF}" destId="{C5A7BB4F-A94D-4F04-8193-CAFB8E997365}" srcOrd="0" destOrd="0" presId="urn:microsoft.com/office/officeart/2005/8/layout/vList5"/>
    <dgm:cxn modelId="{BEF5989F-38B2-417D-B243-66152286780F}" type="presParOf" srcId="{C215D16F-645B-4D7E-B0C6-0009E1B687BF}" destId="{5DA961A3-22BA-401B-B229-B5D038B7F01C}" srcOrd="1" destOrd="0" presId="urn:microsoft.com/office/officeart/2005/8/layout/vList5"/>
    <dgm:cxn modelId="{9D54FB53-295B-4496-98EF-786CF65B3A7D}" type="presParOf" srcId="{2396BAC2-29F9-4546-BBF5-386B641B1242}" destId="{2D33CF0C-850C-41D6-BD4B-6C330CED3371}" srcOrd="1" destOrd="0" presId="urn:microsoft.com/office/officeart/2005/8/layout/vList5"/>
    <dgm:cxn modelId="{1D594EA8-D3DC-4EAD-B241-C952094F5846}" type="presParOf" srcId="{2396BAC2-29F9-4546-BBF5-386B641B1242}" destId="{03E7CDE0-3844-4414-8750-7F6FA50DC231}" srcOrd="2" destOrd="0" presId="urn:microsoft.com/office/officeart/2005/8/layout/vList5"/>
    <dgm:cxn modelId="{1C777CD8-4204-4DAF-BAA5-F6A3D166C892}" type="presParOf" srcId="{03E7CDE0-3844-4414-8750-7F6FA50DC231}" destId="{F30D56E4-C084-44A3-B715-EA28D0ECF514}" srcOrd="0" destOrd="0" presId="urn:microsoft.com/office/officeart/2005/8/layout/vList5"/>
    <dgm:cxn modelId="{0BDDCF35-4B39-4CBD-89CD-975F8BA339DE}" type="presParOf" srcId="{03E7CDE0-3844-4414-8750-7F6FA50DC231}" destId="{31060649-6D48-4A2E-8A24-D1ABCB5A8757}" srcOrd="1" destOrd="0" presId="urn:microsoft.com/office/officeart/2005/8/layout/vList5"/>
    <dgm:cxn modelId="{0136BA4A-28B2-4755-A7ED-2976554EF964}" type="presParOf" srcId="{2396BAC2-29F9-4546-BBF5-386B641B1242}" destId="{790A6556-5C71-464D-AD9B-1767EFE8AD55}" srcOrd="3" destOrd="0" presId="urn:microsoft.com/office/officeart/2005/8/layout/vList5"/>
    <dgm:cxn modelId="{956A2A6E-A3F9-467A-AC5B-863D241CCFB2}" type="presParOf" srcId="{2396BAC2-29F9-4546-BBF5-386B641B1242}" destId="{BDA62B00-B0F1-4C47-B538-70E928996F25}" srcOrd="4" destOrd="0" presId="urn:microsoft.com/office/officeart/2005/8/layout/vList5"/>
    <dgm:cxn modelId="{CE24DC33-D979-4F84-A661-D0EDD9DEE8DF}" type="presParOf" srcId="{BDA62B00-B0F1-4C47-B538-70E928996F25}" destId="{F09778FA-BB75-4BC6-AEEF-91AD1E52AA26}" srcOrd="0" destOrd="0" presId="urn:microsoft.com/office/officeart/2005/8/layout/vList5"/>
    <dgm:cxn modelId="{77AE2965-19BA-4818-A06B-C57E57BC03CD}" type="presParOf" srcId="{BDA62B00-B0F1-4C47-B538-70E928996F25}" destId="{CECF06C7-1417-4777-BF38-E139E5359057}" srcOrd="1" destOrd="0" presId="urn:microsoft.com/office/officeart/2005/8/layout/vList5"/>
    <dgm:cxn modelId="{B245B0E7-BAE7-475A-9FF6-CD585B905A29}" type="presParOf" srcId="{2396BAC2-29F9-4546-BBF5-386B641B1242}" destId="{C729889A-84E8-4B24-959D-13A43E5CF2AE}" srcOrd="5" destOrd="0" presId="urn:microsoft.com/office/officeart/2005/8/layout/vList5"/>
    <dgm:cxn modelId="{34A46BE6-D6D1-40C0-8703-4F91266BBB40}" type="presParOf" srcId="{2396BAC2-29F9-4546-BBF5-386B641B1242}" destId="{D5AD2CEA-4293-47D2-9FDD-FBC7F5B4538B}" srcOrd="6" destOrd="0" presId="urn:microsoft.com/office/officeart/2005/8/layout/vList5"/>
    <dgm:cxn modelId="{E61B5C5B-5696-4257-80DA-26A698F9C001}" type="presParOf" srcId="{D5AD2CEA-4293-47D2-9FDD-FBC7F5B4538B}" destId="{EDE24D16-26EA-4FD9-9E30-A285205BE862}" srcOrd="0" destOrd="0" presId="urn:microsoft.com/office/officeart/2005/8/layout/vList5"/>
    <dgm:cxn modelId="{5DCD0A0E-D0AF-4697-B839-17308E6EB33B}" type="presParOf" srcId="{D5AD2CEA-4293-47D2-9FDD-FBC7F5B4538B}" destId="{4630F46A-246A-47B7-9054-ABD401B92594}" srcOrd="1" destOrd="0" presId="urn:microsoft.com/office/officeart/2005/8/layout/vList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DA961A3-22BA-401B-B229-B5D038B7F01C}">
      <dsp:nvSpPr>
        <dsp:cNvPr id="0" name=""/>
        <dsp:cNvSpPr/>
      </dsp:nvSpPr>
      <dsp:spPr>
        <a:xfrm rot="5400000">
          <a:off x="5467814" y="-2232760"/>
          <a:ext cx="871601" cy="555955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solidFill>
                <a:schemeClr val="accent1">
                  <a:lumMod val="75000"/>
                </a:schemeClr>
              </a:solidFill>
              <a:latin typeface="Georgia" panose="02040502050405020303" pitchFamily="18" charset="0"/>
            </a:rPr>
            <a:t>Полная отрешенность</a:t>
          </a:r>
          <a:endParaRPr lang="ru-RU" sz="1800" b="1" kern="1200" dirty="0">
            <a:solidFill>
              <a:schemeClr val="accent1">
                <a:lumMod val="75000"/>
              </a:schemeClr>
            </a:solidFill>
            <a:latin typeface="Georgia" panose="02040502050405020303" pitchFamily="18" charset="0"/>
          </a:endParaRPr>
        </a:p>
      </dsp:txBody>
      <dsp:txXfrm rot="5400000">
        <a:off x="5467814" y="-2232760"/>
        <a:ext cx="871601" cy="5559552"/>
      </dsp:txXfrm>
    </dsp:sp>
    <dsp:sp modelId="{C5A7BB4F-A94D-4F04-8193-CAFB8E997365}">
      <dsp:nvSpPr>
        <dsp:cNvPr id="0" name=""/>
        <dsp:cNvSpPr/>
      </dsp:nvSpPr>
      <dsp:spPr>
        <a:xfrm>
          <a:off x="0" y="2265"/>
          <a:ext cx="3123839" cy="10895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smtClean="0">
              <a:latin typeface="Georgia" panose="02040502050405020303" pitchFamily="18" charset="0"/>
            </a:rPr>
            <a:t>I</a:t>
          </a:r>
          <a:r>
            <a:rPr lang="ru-RU" sz="2800" b="1" i="1" kern="1200" dirty="0" smtClean="0">
              <a:latin typeface="Georgia" panose="02040502050405020303" pitchFamily="18" charset="0"/>
            </a:rPr>
            <a:t> группа</a:t>
          </a:r>
          <a:endParaRPr lang="ru-RU" sz="2800" b="1" i="1" kern="1200" dirty="0">
            <a:latin typeface="Georgia" panose="02040502050405020303" pitchFamily="18" charset="0"/>
          </a:endParaRPr>
        </a:p>
      </dsp:txBody>
      <dsp:txXfrm>
        <a:off x="0" y="2265"/>
        <a:ext cx="3123839" cy="1089501"/>
      </dsp:txXfrm>
    </dsp:sp>
    <dsp:sp modelId="{31060649-6D48-4A2E-8A24-D1ABCB5A8757}">
      <dsp:nvSpPr>
        <dsp:cNvPr id="0" name=""/>
        <dsp:cNvSpPr/>
      </dsp:nvSpPr>
      <dsp:spPr>
        <a:xfrm rot="5400000">
          <a:off x="5471223" y="-1088783"/>
          <a:ext cx="871601" cy="555955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ru-RU" sz="1800" b="1" kern="1200" dirty="0" smtClean="0">
              <a:solidFill>
                <a:schemeClr val="accent1">
                  <a:lumMod val="75000"/>
                </a:schemeClr>
              </a:solidFill>
              <a:latin typeface="Georgia" pitchFamily="18" charset="0"/>
            </a:rPr>
            <a:t>Активное отвержение внешней среды</a:t>
          </a:r>
          <a:endParaRPr lang="ru-RU" sz="1800" kern="1200" dirty="0">
            <a:solidFill>
              <a:schemeClr val="accent1">
                <a:lumMod val="75000"/>
              </a:schemeClr>
            </a:solidFill>
          </a:endParaRPr>
        </a:p>
      </dsp:txBody>
      <dsp:txXfrm rot="5400000">
        <a:off x="5471223" y="-1088783"/>
        <a:ext cx="871601" cy="5559552"/>
      </dsp:txXfrm>
    </dsp:sp>
    <dsp:sp modelId="{F30D56E4-C084-44A3-B715-EA28D0ECF514}">
      <dsp:nvSpPr>
        <dsp:cNvPr id="0" name=""/>
        <dsp:cNvSpPr/>
      </dsp:nvSpPr>
      <dsp:spPr>
        <a:xfrm>
          <a:off x="0" y="1146241"/>
          <a:ext cx="3127248" cy="10895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smtClean="0">
              <a:latin typeface="Georgia" panose="02040502050405020303" pitchFamily="18" charset="0"/>
            </a:rPr>
            <a:t>II</a:t>
          </a:r>
          <a:r>
            <a:rPr lang="ru-RU" sz="2800" b="1" i="1" kern="1200" dirty="0" smtClean="0">
              <a:latin typeface="Georgia" panose="02040502050405020303" pitchFamily="18" charset="0"/>
            </a:rPr>
            <a:t> группа -  </a:t>
          </a:r>
          <a:endParaRPr lang="ru-RU" sz="2800" b="1" i="1" kern="1200" dirty="0">
            <a:latin typeface="Georgia" panose="02040502050405020303" pitchFamily="18" charset="0"/>
          </a:endParaRPr>
        </a:p>
      </dsp:txBody>
      <dsp:txXfrm>
        <a:off x="0" y="1146241"/>
        <a:ext cx="3127248" cy="1089501"/>
      </dsp:txXfrm>
    </dsp:sp>
    <dsp:sp modelId="{CECF06C7-1417-4777-BF38-E139E5359057}">
      <dsp:nvSpPr>
        <dsp:cNvPr id="0" name=""/>
        <dsp:cNvSpPr/>
      </dsp:nvSpPr>
      <dsp:spPr>
        <a:xfrm rot="5400000">
          <a:off x="5471223" y="55193"/>
          <a:ext cx="871601" cy="555955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8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ru-RU" sz="1600" b="1" kern="1200" dirty="0" smtClean="0">
              <a:solidFill>
                <a:schemeClr val="accent1">
                  <a:lumMod val="75000"/>
                </a:schemeClr>
              </a:solidFill>
              <a:latin typeface="Georgia" pitchFamily="18" charset="0"/>
            </a:rPr>
            <a:t>Захваченность аутистическими интересами, поглощенность одними и теми же занятиями и интересами </a:t>
          </a:r>
          <a:endParaRPr lang="ru-RU" sz="1600" kern="1200" dirty="0">
            <a:solidFill>
              <a:schemeClr val="accent1">
                <a:lumMod val="75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300" kern="1200" dirty="0"/>
        </a:p>
      </dsp:txBody>
      <dsp:txXfrm rot="5400000">
        <a:off x="5471223" y="55193"/>
        <a:ext cx="871601" cy="5559552"/>
      </dsp:txXfrm>
    </dsp:sp>
    <dsp:sp modelId="{F09778FA-BB75-4BC6-AEEF-91AD1E52AA26}">
      <dsp:nvSpPr>
        <dsp:cNvPr id="0" name=""/>
        <dsp:cNvSpPr/>
      </dsp:nvSpPr>
      <dsp:spPr>
        <a:xfrm>
          <a:off x="0" y="2290218"/>
          <a:ext cx="3127248" cy="10895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smtClean="0">
              <a:latin typeface="Georgia" panose="02040502050405020303" pitchFamily="18" charset="0"/>
            </a:rPr>
            <a:t>III </a:t>
          </a:r>
          <a:r>
            <a:rPr lang="ru-RU" sz="2800" b="1" i="1" kern="1200" dirty="0" smtClean="0">
              <a:latin typeface="Georgia" panose="02040502050405020303" pitchFamily="18" charset="0"/>
            </a:rPr>
            <a:t>группа</a:t>
          </a:r>
          <a:endParaRPr lang="ru-RU" sz="2800" b="1" i="1" kern="1200" dirty="0">
            <a:latin typeface="Georgia" panose="02040502050405020303" pitchFamily="18" charset="0"/>
          </a:endParaRPr>
        </a:p>
      </dsp:txBody>
      <dsp:txXfrm>
        <a:off x="0" y="2290218"/>
        <a:ext cx="3127248" cy="1089501"/>
      </dsp:txXfrm>
    </dsp:sp>
    <dsp:sp modelId="{4630F46A-246A-47B7-9054-ABD401B92594}">
      <dsp:nvSpPr>
        <dsp:cNvPr id="0" name=""/>
        <dsp:cNvSpPr/>
      </dsp:nvSpPr>
      <dsp:spPr>
        <a:xfrm rot="5400000">
          <a:off x="5471223" y="1199170"/>
          <a:ext cx="871601" cy="555955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ru-RU" sz="1800" b="1" kern="1200" dirty="0" err="1" smtClean="0">
              <a:solidFill>
                <a:schemeClr val="accent1">
                  <a:lumMod val="75000"/>
                </a:schemeClr>
              </a:solidFill>
              <a:latin typeface="Georgia" pitchFamily="18" charset="0"/>
            </a:rPr>
            <a:t>Сверхтормозимость</a:t>
          </a:r>
          <a:r>
            <a:rPr lang="ru-RU" altLang="ru-RU" sz="1800" b="1" kern="1200" dirty="0" smtClean="0">
              <a:solidFill>
                <a:schemeClr val="accent1">
                  <a:lumMod val="75000"/>
                </a:schemeClr>
              </a:solidFill>
              <a:latin typeface="Georgia" pitchFamily="18" charset="0"/>
            </a:rPr>
            <a:t>  ребенка окружающей его средой</a:t>
          </a:r>
          <a:endParaRPr lang="ru-RU" sz="1800" b="1" kern="1200" dirty="0">
            <a:solidFill>
              <a:schemeClr val="accent1">
                <a:lumMod val="75000"/>
              </a:schemeClr>
            </a:solidFill>
          </a:endParaRPr>
        </a:p>
      </dsp:txBody>
      <dsp:txXfrm rot="5400000">
        <a:off x="5471223" y="1199170"/>
        <a:ext cx="871601" cy="5559552"/>
      </dsp:txXfrm>
    </dsp:sp>
    <dsp:sp modelId="{EDE24D16-26EA-4FD9-9E30-A285205BE862}">
      <dsp:nvSpPr>
        <dsp:cNvPr id="0" name=""/>
        <dsp:cNvSpPr/>
      </dsp:nvSpPr>
      <dsp:spPr>
        <a:xfrm>
          <a:off x="0" y="3434195"/>
          <a:ext cx="3127248" cy="10895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smtClean="0"/>
            <a:t> </a:t>
          </a:r>
          <a:r>
            <a:rPr lang="en-US" sz="2800" b="1" i="1" u="none" kern="1200" dirty="0" smtClean="0">
              <a:latin typeface="Georgia" panose="02040502050405020303" pitchFamily="18" charset="0"/>
            </a:rPr>
            <a:t>IV</a:t>
          </a:r>
          <a:r>
            <a:rPr lang="ru-RU" sz="2800" b="1" i="1" u="none" kern="1200" dirty="0" smtClean="0">
              <a:latin typeface="Georgia" panose="02040502050405020303" pitchFamily="18" charset="0"/>
            </a:rPr>
            <a:t> группа</a:t>
          </a:r>
          <a:endParaRPr lang="ru-RU" sz="2800" b="1" i="1" u="none" kern="1200" dirty="0">
            <a:latin typeface="Georgia" panose="02040502050405020303" pitchFamily="18" charset="0"/>
          </a:endParaRPr>
        </a:p>
      </dsp:txBody>
      <dsp:txXfrm>
        <a:off x="0" y="3434195"/>
        <a:ext cx="3127248" cy="10895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61351F-8817-4C02-A8C3-F9F2EF91D465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F683D0-BFFE-4ADB-99AA-39084C41A4D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F683D0-BFFE-4ADB-99AA-39084C41A4D0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F683D0-BFFE-4ADB-99AA-39084C41A4D0}" type="slidenum">
              <a:rPr lang="ru-RU" smtClean="0"/>
              <a:pPr/>
              <a:t>60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64A25-351E-48DB-88D5-562B9B90D8CB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80C174D-5177-4213-8A85-272131506F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64A25-351E-48DB-88D5-562B9B90D8CB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80C174D-5177-4213-8A85-272131506F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64A25-351E-48DB-88D5-562B9B90D8CB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174D-5177-4213-8A85-272131506FC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64A25-351E-48DB-88D5-562B9B90D8CB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174D-5177-4213-8A85-272131506F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64A25-351E-48DB-88D5-562B9B90D8CB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80C174D-5177-4213-8A85-272131506FC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64A25-351E-48DB-88D5-562B9B90D8CB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174D-5177-4213-8A85-272131506F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64A25-351E-48DB-88D5-562B9B90D8CB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174D-5177-4213-8A85-272131506F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64A25-351E-48DB-88D5-562B9B90D8CB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174D-5177-4213-8A85-272131506F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64A25-351E-48DB-88D5-562B9B90D8CB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174D-5177-4213-8A85-272131506FC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64A25-351E-48DB-88D5-562B9B90D8CB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174D-5177-4213-8A85-272131506F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64A25-351E-48DB-88D5-562B9B90D8CB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C174D-5177-4213-8A85-272131506F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D464A25-351E-48DB-88D5-562B9B90D8CB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80C174D-5177-4213-8A85-272131506FC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rao.ru/at-topic.php?iid=499&amp;" TargetMode="External"/><Relationship Id="rId2" Type="http://schemas.openxmlformats.org/officeDocument/2006/relationships/hyperlink" Target="http://edu-open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du-open.ru/Default.aspx?tabid=87" TargetMode="External"/><Relationship Id="rId4" Type="http://schemas.openxmlformats.org/officeDocument/2006/relationships/hyperlink" Target="http://www.krao.ru/at-topic.php?iid=515&amp;" TargetMode="Externa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yshared.ru/slide/764399/" TargetMode="Externa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2428868"/>
            <a:ext cx="8458200" cy="122237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Технологии организации и сопровождения инклюзивного образовательного процесса. Разработка индивидуального плана сопровождения детей с ОВЗ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28596" y="5429264"/>
            <a:ext cx="8458200" cy="914400"/>
          </a:xfrm>
        </p:spPr>
        <p:txBody>
          <a:bodyPr>
            <a:normAutofit fontScale="55000" lnSpcReduction="20000"/>
          </a:bodyPr>
          <a:lstStyle/>
          <a:p>
            <a:pPr algn="r"/>
            <a:r>
              <a:rPr lang="ru-RU" dirty="0" smtClean="0"/>
              <a:t>Педагог-психолог,</a:t>
            </a:r>
          </a:p>
          <a:p>
            <a:pPr algn="r"/>
            <a:r>
              <a:rPr lang="ru-RU" dirty="0" smtClean="0"/>
              <a:t>заместитель директора</a:t>
            </a:r>
          </a:p>
          <a:p>
            <a:pPr algn="r"/>
            <a:r>
              <a:rPr lang="ru-RU" dirty="0" smtClean="0"/>
              <a:t>МБОУ ЦПМСС № 5 «Сознание»</a:t>
            </a:r>
          </a:p>
          <a:p>
            <a:pPr algn="r"/>
            <a:r>
              <a:rPr lang="ru-RU" dirty="0" smtClean="0"/>
              <a:t>Н.Ю. Пронина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ФЗ № 273 «Об образовании в Российской Федерации»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Статья 2 пункт 27</a:t>
            </a:r>
          </a:p>
          <a:p>
            <a:pPr>
              <a:buNone/>
            </a:pPr>
            <a:r>
              <a:rPr lang="ru-RU" dirty="0" smtClean="0"/>
              <a:t>Инклюзивное образование - обеспечение равного доступа к образованию для всех обучающихся с учетом разнообразия особых образовательных потребностей и индивидуальных возможностей</a:t>
            </a:r>
          </a:p>
          <a:p>
            <a:r>
              <a:rPr lang="ru-RU" dirty="0" smtClean="0"/>
              <a:t>Статья 2 пункт16</a:t>
            </a:r>
          </a:p>
          <a:p>
            <a:pPr>
              <a:buNone/>
            </a:pPr>
            <a:r>
              <a:rPr lang="ru-RU" dirty="0" smtClean="0"/>
              <a:t>Обучающийся с ограниченными возможностями здоровья - физическое лицо, имеющее недостатки в физическом и (или) психологическом развитии, подтвержденные </a:t>
            </a:r>
            <a:r>
              <a:rPr lang="ru-RU" dirty="0" err="1" smtClean="0"/>
              <a:t>психолого-медико-педагогической</a:t>
            </a:r>
            <a:r>
              <a:rPr lang="ru-RU" dirty="0" smtClean="0"/>
              <a:t> комиссией и препятствующие получению образования без создания специальных условий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Изучение общих особенностей ребенка с ОВЗ с определенным типом нарушений, возможных организационных и психолого-педагогических условий обучения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Дети с ограниченными возможностями здоровья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5072098"/>
          </a:xfrm>
        </p:spPr>
        <p:txBody>
          <a:bodyPr>
            <a:normAutofit fontScale="6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4000" dirty="0" smtClean="0"/>
              <a:t>Глухие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000" dirty="0" smtClean="0"/>
              <a:t>Слабослышащие, позднооглохшие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000" dirty="0" smtClean="0"/>
              <a:t>Слепые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000" dirty="0" smtClean="0"/>
              <a:t>Слабовидящие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000" dirty="0" smtClean="0"/>
              <a:t>С тяжелыми нарушениями речи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000" dirty="0" smtClean="0"/>
              <a:t>С нарушениями опорно-двигательного аппарата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000" dirty="0" smtClean="0"/>
              <a:t>С задержкой психического развития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000" dirty="0" smtClean="0"/>
              <a:t>С умственной отсталостью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000" dirty="0" smtClean="0"/>
              <a:t>С расстройствами аутистического спектра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000" dirty="0" smtClean="0"/>
              <a:t>Со сложными дефектами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4000" dirty="0" smtClean="0"/>
              <a:t>Другие обучающиеся с ОВЗ </a:t>
            </a:r>
            <a:r>
              <a:rPr lang="ru-RU" dirty="0" smtClean="0"/>
              <a:t>(д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ети с пороком сердца, эпилепсией, сахарным диабетом, генетическими заболеваниями 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фенилкетонурии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, онкологическими заболеваниями и т.д.</a:t>
            </a:r>
            <a:r>
              <a:rPr lang="ru-RU" dirty="0" smtClean="0"/>
              <a:t>)</a:t>
            </a:r>
          </a:p>
          <a:p>
            <a:pPr marL="514350" indent="-514350">
              <a:buNone/>
            </a:pPr>
            <a:r>
              <a:rPr lang="ru-RU" dirty="0" smtClean="0"/>
              <a:t>Статья 79 пункт 5 ФЗ № 273 «Об образовании в Российской Федерации»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Дети с нарушением слуха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 категории детей с нарушением слуха относятся дети, имеющие стойкие двусторонние нарушения слуховой функции, при котором обычное (на слух) речевое общение затруднено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тугоухость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или невозможно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глухота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Дети после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кохлеарной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имплантации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429288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/>
              <a:t>Слабослышащие дети</a:t>
            </a:r>
            <a:r>
              <a:rPr lang="ru-RU" dirty="0" smtClean="0"/>
              <a:t> – </a:t>
            </a:r>
            <a:r>
              <a:rPr lang="ru-RU" dirty="0" err="1" smtClean="0"/>
              <a:t>дети</a:t>
            </a:r>
            <a:r>
              <a:rPr lang="ru-RU" dirty="0" smtClean="0"/>
              <a:t>, у которых остаточный слух помогает самостоятельно, хоть в минимальной степени овладеть устной речью. Как услышит, так и говорит: нет окончаний, предлогов. Чем раньше начинается </a:t>
            </a:r>
            <a:r>
              <a:rPr lang="ru-RU" dirty="0" err="1" smtClean="0"/>
              <a:t>слухопротезирование</a:t>
            </a:r>
            <a:r>
              <a:rPr lang="ru-RU" dirty="0" smtClean="0"/>
              <a:t>, тем легче ему научиться говорить.</a:t>
            </a:r>
          </a:p>
          <a:p>
            <a:pPr algn="just"/>
            <a:endParaRPr lang="ru-RU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just"/>
            <a:r>
              <a:rPr lang="ru-RU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Глухота</a:t>
            </a:r>
            <a:r>
              <a:rPr lang="ru-RU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- наиболее резкая степень поражения слуха, при которой разборчивое восприятие речи становится невозможным. </a:t>
            </a:r>
            <a:r>
              <a:rPr lang="ru-RU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Глухие дети</a:t>
            </a:r>
            <a:r>
              <a:rPr lang="ru-RU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- это дети с глубоким, стойким двусторонним нарушением слуха, приобретенным в раннем детстве или врожденным. </a:t>
            </a:r>
            <a:r>
              <a:rPr lang="ru-RU" dirty="0" smtClean="0"/>
              <a:t>У глухих</a:t>
            </a:r>
            <a:r>
              <a:rPr lang="ru-RU" i="1" dirty="0" smtClean="0"/>
              <a:t> </a:t>
            </a:r>
            <a:r>
              <a:rPr lang="ru-RU" dirty="0" smtClean="0"/>
              <a:t>детей при наличии слухового нарушения без специально организованного процесса  обучения  не  может  быть    самостоятельно сформирована  речь: устная, письменная и </a:t>
            </a:r>
            <a:r>
              <a:rPr lang="ru-RU" dirty="0" err="1" smtClean="0"/>
              <a:t>дактильная</a:t>
            </a:r>
            <a:r>
              <a:rPr lang="ru-RU" dirty="0" smtClean="0"/>
              <a:t>.</a:t>
            </a:r>
          </a:p>
          <a:p>
            <a:pPr algn="just">
              <a:buFontTx/>
              <a:buNone/>
            </a:pPr>
            <a:endParaRPr lang="ru-RU" b="1" dirty="0" smtClean="0"/>
          </a:p>
          <a:p>
            <a:pPr algn="just">
              <a:buFontTx/>
              <a:buNone/>
            </a:pPr>
            <a:r>
              <a:rPr lang="ru-RU" b="1" dirty="0" smtClean="0"/>
              <a:t>Глухие и  слабослышащие дети отличаются </a:t>
            </a:r>
            <a:r>
              <a:rPr lang="ru-RU" b="1" u="sng" dirty="0" smtClean="0"/>
              <a:t>способом</a:t>
            </a:r>
            <a:r>
              <a:rPr lang="ru-RU" b="1" dirty="0" smtClean="0"/>
              <a:t> овладения речью. </a:t>
            </a:r>
          </a:p>
          <a:p>
            <a:pPr algn="just"/>
            <a:r>
              <a:rPr lang="ru-RU" b="1" dirty="0" smtClean="0"/>
              <a:t>У глухих детей происходит ф</a:t>
            </a:r>
            <a:r>
              <a:rPr lang="ru-RU" b="1" i="1" dirty="0" smtClean="0"/>
              <a:t>ормирование</a:t>
            </a:r>
            <a:r>
              <a:rPr lang="ru-RU" b="1" dirty="0" smtClean="0"/>
              <a:t>  речи,</a:t>
            </a:r>
          </a:p>
          <a:p>
            <a:pPr algn="just"/>
            <a:r>
              <a:rPr lang="ru-RU" b="1" dirty="0" smtClean="0"/>
              <a:t> у слабослышащих детей речь </a:t>
            </a:r>
            <a:r>
              <a:rPr lang="ru-RU" b="1" i="1" dirty="0" smtClean="0"/>
              <a:t>развивается;</a:t>
            </a:r>
          </a:p>
          <a:p>
            <a:pPr algn="just"/>
            <a:r>
              <a:rPr lang="ru-RU" b="1" i="1" dirty="0" smtClean="0"/>
              <a:t>Развитие речи у детей после КИ опирается на </a:t>
            </a:r>
            <a:r>
              <a:rPr lang="ru-RU" b="1" dirty="0" smtClean="0">
                <a:solidFill>
                  <a:srgbClr val="C00000"/>
                </a:solidFill>
              </a:rPr>
              <a:t>слух</a:t>
            </a:r>
            <a:r>
              <a:rPr lang="ru-RU" b="1" i="1" dirty="0" smtClean="0"/>
              <a:t>, зрение и осязание.</a:t>
            </a:r>
            <a:endParaRPr lang="ru-RU" b="1" i="1" u="sng" dirty="0" smtClean="0"/>
          </a:p>
          <a:p>
            <a:pPr algn="just"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Классификация степени понижения слуха</a:t>
            </a:r>
            <a:endParaRPr lang="ru-RU" sz="3200" dirty="0"/>
          </a:p>
        </p:txBody>
      </p:sp>
      <p:graphicFrame>
        <p:nvGraphicFramePr>
          <p:cNvPr id="5" name="Group 44"/>
          <p:cNvGraphicFramePr>
            <a:graphicFrameLocks/>
          </p:cNvGraphicFramePr>
          <p:nvPr/>
        </p:nvGraphicFramePr>
        <p:xfrm>
          <a:off x="0" y="987552"/>
          <a:ext cx="9144000" cy="6267900"/>
        </p:xfrm>
        <a:graphic>
          <a:graphicData uri="http://schemas.openxmlformats.org/drawingml/2006/table">
            <a:tbl>
              <a:tblPr/>
              <a:tblGrid>
                <a:gridCol w="958646"/>
                <a:gridCol w="1769806"/>
                <a:gridCol w="2285999"/>
                <a:gridCol w="1991033"/>
                <a:gridCol w="2138516"/>
              </a:tblGrid>
              <a:tr h="11905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Степень тугоухости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D2D8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Потеря слуха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(500 – 2000 Гц)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D2D8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Условия  восприятия речи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D2D8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Особые </a:t>
                      </a: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образователь-ные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 потребности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D2D8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Условия образования</a:t>
                      </a:r>
                    </a:p>
                  </a:txBody>
                  <a:tcPr horzOverflow="overflow">
                    <a:lnL>
                      <a:noFill/>
                    </a:lnL>
                    <a:lnR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D2D8A"/>
                    </a:solidFill>
                  </a:tcPr>
                </a:tc>
              </a:tr>
              <a:tr h="9707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26 – 40 дБ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Речь разговорной громкости более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1 м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Массовые ОУ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Логопедичес.ОУ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Речевая среда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Индивидуальный слуховой аппарат (ИСА)</a:t>
                      </a:r>
                    </a:p>
                  </a:txBody>
                  <a:tcPr horzOverflow="overflow">
                    <a:lnL>
                      <a:noFill/>
                    </a:lnL>
                    <a:lnR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77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C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41 – 55 дБ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C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Речь разговорной громкости менее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1 м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C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Массовые ОУ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Логопедичес.ОУ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КОУ 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вида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C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ИСА,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Верботон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Фонетич.ритмика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Речевая среда</a:t>
                      </a:r>
                    </a:p>
                  </a:txBody>
                  <a:tcPr horzOverflow="overflow">
                    <a:lnL>
                      <a:noFill/>
                    </a:lnL>
                    <a:lnR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CEEF"/>
                    </a:solidFill>
                  </a:tcPr>
                </a:tc>
              </a:tr>
              <a:tr h="8663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III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C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56 – 70 дБ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C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Голос повышен-ной громкости менее 1 м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C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Массовые ОУ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КОУ 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вида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C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ИСА,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Звуко-Усиливающая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Аппаратура (ЗУА)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Верботон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Фонетич.ритмика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CEEF"/>
                    </a:solidFill>
                  </a:tcPr>
                </a:tc>
              </a:tr>
              <a:tr h="8663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IV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A3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71 – 90 дБ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A3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Громко у ушной раковины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A3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КОУ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вида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A3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ИСА, ЗУА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Верботон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Дактильн.азбука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A3E0"/>
                    </a:solidFill>
                  </a:tcPr>
                </a:tc>
              </a:tr>
              <a:tr h="915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Глухота 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A3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более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90 дБ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A3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Различение звуков, «рисунка» слов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A3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КОУ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вида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A3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ЗУА,Верботон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Дактильн.азбука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Жестовая речь</a:t>
                      </a:r>
                    </a:p>
                  </a:txBody>
                  <a:tcPr horzOverflow="overflow">
                    <a:lnL>
                      <a:noFill/>
                    </a:lnL>
                    <a:lnR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29298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A3E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Интенсивность звуков окружающей среды (в дБ)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Шелест листьев при ветре            10</a:t>
            </a:r>
          </a:p>
          <a:p>
            <a:r>
              <a:rPr lang="ru-RU" b="1" dirty="0" smtClean="0"/>
              <a:t>Шепот около уха                        25-30</a:t>
            </a:r>
            <a:r>
              <a:rPr lang="en-US" b="1" dirty="0" smtClean="0"/>
              <a:t> (I)</a:t>
            </a:r>
            <a:endParaRPr lang="ru-RU" b="1" dirty="0" smtClean="0"/>
          </a:p>
          <a:p>
            <a:r>
              <a:rPr lang="ru-RU" b="1" dirty="0" smtClean="0"/>
              <a:t>Шум спокойной улицы днем   50-60 </a:t>
            </a:r>
            <a:r>
              <a:rPr lang="en-US" b="1" dirty="0" smtClean="0"/>
              <a:t>(II)</a:t>
            </a:r>
            <a:endParaRPr lang="ru-RU" b="1" dirty="0" smtClean="0"/>
          </a:p>
          <a:p>
            <a:r>
              <a:rPr lang="ru-RU" b="1" dirty="0" smtClean="0"/>
              <a:t>Речь средней громкости          60-70</a:t>
            </a:r>
            <a:r>
              <a:rPr lang="en-US" b="1" dirty="0" smtClean="0"/>
              <a:t> </a:t>
            </a:r>
            <a:r>
              <a:rPr lang="ru-RU" b="1" dirty="0" smtClean="0"/>
              <a:t>(</a:t>
            </a:r>
            <a:r>
              <a:rPr lang="en-US" b="1" dirty="0" smtClean="0"/>
              <a:t>III</a:t>
            </a:r>
            <a:r>
              <a:rPr lang="ru-RU" b="1" dirty="0" smtClean="0"/>
              <a:t>)</a:t>
            </a:r>
          </a:p>
          <a:p>
            <a:r>
              <a:rPr lang="ru-RU" b="1" dirty="0" smtClean="0"/>
              <a:t>Оркестр, громкая музыка         80 </a:t>
            </a:r>
            <a:r>
              <a:rPr lang="en-US" b="1" dirty="0" smtClean="0"/>
              <a:t>(IV)</a:t>
            </a:r>
            <a:endParaRPr lang="ru-RU" b="1" dirty="0" smtClean="0"/>
          </a:p>
          <a:p>
            <a:r>
              <a:rPr lang="ru-RU" b="1" dirty="0" smtClean="0"/>
              <a:t>Шум поезда метро                     90</a:t>
            </a:r>
          </a:p>
          <a:p>
            <a:r>
              <a:rPr lang="ru-RU" b="1" dirty="0" smtClean="0"/>
              <a:t>Шум реактивного самолета     140</a:t>
            </a:r>
            <a:r>
              <a:rPr lang="en-US" b="1" dirty="0" smtClean="0"/>
              <a:t> </a:t>
            </a:r>
            <a:r>
              <a:rPr lang="ru-RU" b="1" dirty="0" smtClean="0"/>
              <a:t>(глухота)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Autofit/>
          </a:bodyPr>
          <a:lstStyle/>
          <a:p>
            <a:r>
              <a:rPr lang="ru-RU" sz="3600" dirty="0" smtClean="0"/>
              <a:t>Варианты интегративного обучения детей с нарушением слуха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214974"/>
          </a:xfrm>
        </p:spPr>
        <p:txBody>
          <a:bodyPr>
            <a:normAutofit fontScale="70000" lnSpcReduction="20000"/>
          </a:bodyPr>
          <a:lstStyle/>
          <a:p>
            <a:pPr marL="514350" indent="-514350" algn="just">
              <a:buFontTx/>
              <a:buAutoNum type="arabicPeriod"/>
            </a:pPr>
            <a:r>
              <a:rPr lang="ru-RU" dirty="0" smtClean="0"/>
              <a:t>Временная – дети обучаются учителем-дефектологом в спец.группе/классе для детей с нарушением слуха на базе массового учреждения, но со слышащими детьми участвуют прогулках, праздниках и развлечениях;</a:t>
            </a:r>
          </a:p>
          <a:p>
            <a:pPr marL="514350" indent="-514350" algn="just">
              <a:buFontTx/>
              <a:buAutoNum type="arabicPeriod"/>
            </a:pPr>
            <a:r>
              <a:rPr lang="ru-RU" dirty="0" smtClean="0"/>
              <a:t>Частичная – дети первую половину дня обучаются учителем-дефектологом в спец.группе/классе для детей с нарушенным слухом на базе массового учреждения и совместно со слышащими детьми проводят вторую половину дня;</a:t>
            </a:r>
          </a:p>
          <a:p>
            <a:pPr marL="514350" indent="-514350" algn="just">
              <a:buFontTx/>
              <a:buAutoNum type="arabicPeriod"/>
            </a:pPr>
            <a:r>
              <a:rPr lang="ru-RU" dirty="0" smtClean="0"/>
              <a:t>Комбинированная – дети обучаются в массовой группе/классе со слышащими детьми и получает дополнительные регулярные занятия с сурдопедагогом по развитию слуха, речи и овладению программой;</a:t>
            </a:r>
          </a:p>
          <a:p>
            <a:pPr marL="514350" indent="-514350" algn="just">
              <a:buFontTx/>
              <a:buAutoNum type="arabicPeriod"/>
            </a:pPr>
            <a:r>
              <a:rPr lang="ru-RU" dirty="0" smtClean="0"/>
              <a:t>Полная – ребенок обучается в массовой группе/классе со слышащими детьми и не получает повседневной коррекционной помощи.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Дети с нарушением зрения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357850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Tx/>
              <a:buAutoNum type="arabicPeriod"/>
            </a:pPr>
            <a:r>
              <a:rPr lang="ru-RU" b="1" dirty="0" smtClean="0"/>
              <a:t>Слепые дети</a:t>
            </a:r>
            <a:endParaRPr lang="ru-RU" b="1" i="1" dirty="0" smtClean="0"/>
          </a:p>
          <a:p>
            <a:pPr marL="514350" indent="-514350">
              <a:buFontTx/>
              <a:buChar char="-"/>
            </a:pPr>
            <a:r>
              <a:rPr lang="ru-RU" dirty="0" smtClean="0"/>
              <a:t>тотально слепые</a:t>
            </a:r>
          </a:p>
          <a:p>
            <a:pPr marL="514350" indent="-514350">
              <a:buFontTx/>
              <a:buChar char="-"/>
            </a:pPr>
            <a:r>
              <a:rPr lang="ru-RU" dirty="0" smtClean="0"/>
              <a:t>слепые со </a:t>
            </a:r>
            <a:r>
              <a:rPr lang="ru-RU" dirty="0" err="1" smtClean="0"/>
              <a:t>светоощущением</a:t>
            </a:r>
            <a:endParaRPr lang="ru-RU" dirty="0" smtClean="0"/>
          </a:p>
          <a:p>
            <a:pPr marL="514350" indent="-514350">
              <a:buFontTx/>
              <a:buChar char="-"/>
            </a:pPr>
            <a:r>
              <a:rPr lang="ru-RU" dirty="0" smtClean="0"/>
              <a:t>видят и цвет, и свет</a:t>
            </a:r>
          </a:p>
          <a:p>
            <a:pPr marL="514350" indent="-514350">
              <a:buFontTx/>
              <a:buChar char="-"/>
            </a:pPr>
            <a:r>
              <a:rPr lang="ru-RU" dirty="0" smtClean="0"/>
              <a:t>видят движение руки перед лицом, показывают силуэт картинки (</a:t>
            </a:r>
            <a:r>
              <a:rPr lang="en-US" dirty="0" err="1" smtClean="0"/>
              <a:t>vis</a:t>
            </a:r>
            <a:r>
              <a:rPr lang="ru-RU" dirty="0" smtClean="0"/>
              <a:t> </a:t>
            </a:r>
            <a:r>
              <a:rPr lang="en-US" dirty="0" smtClean="0"/>
              <a:t>= </a:t>
            </a:r>
            <a:r>
              <a:rPr lang="ru-RU" dirty="0" smtClean="0"/>
              <a:t>от 0,005 до 0,009)</a:t>
            </a:r>
          </a:p>
          <a:p>
            <a:pPr marL="514350" indent="-514350">
              <a:buFontTx/>
              <a:buChar char="-"/>
            </a:pPr>
            <a:r>
              <a:rPr lang="ru-RU" dirty="0" smtClean="0"/>
              <a:t>слепые с остаточным форменным (предметным) зрением</a:t>
            </a:r>
          </a:p>
          <a:p>
            <a:pPr marL="514350" indent="-514350">
              <a:buNone/>
            </a:pPr>
            <a:r>
              <a:rPr lang="ru-RU" dirty="0" smtClean="0"/>
              <a:t>         (</a:t>
            </a:r>
            <a:r>
              <a:rPr lang="en-US" dirty="0" err="1" smtClean="0"/>
              <a:t>vis</a:t>
            </a:r>
            <a:r>
              <a:rPr lang="ru-RU" dirty="0" smtClean="0"/>
              <a:t> </a:t>
            </a:r>
            <a:r>
              <a:rPr lang="en-US" dirty="0" smtClean="0"/>
              <a:t>= </a:t>
            </a:r>
            <a:r>
              <a:rPr lang="ru-RU" dirty="0" smtClean="0"/>
              <a:t>от 0,01 до 0,04)</a:t>
            </a:r>
          </a:p>
          <a:p>
            <a:pPr marL="514350" indent="-514350">
              <a:buNone/>
            </a:pPr>
            <a:r>
              <a:rPr lang="ru-RU" dirty="0" smtClean="0"/>
              <a:t>-        </a:t>
            </a:r>
            <a:r>
              <a:rPr lang="en-US" dirty="0" err="1" smtClean="0"/>
              <a:t>vis</a:t>
            </a:r>
            <a:r>
              <a:rPr lang="ru-RU" dirty="0" smtClean="0"/>
              <a:t> </a:t>
            </a:r>
            <a:r>
              <a:rPr lang="en-US" dirty="0" smtClean="0"/>
              <a:t>= </a:t>
            </a:r>
            <a:r>
              <a:rPr lang="ru-RU" dirty="0" smtClean="0"/>
              <a:t>1,0, но сужены поля зрения до 10° - 15°</a:t>
            </a:r>
          </a:p>
          <a:p>
            <a:pPr marL="514350" indent="-514350">
              <a:buNone/>
            </a:pPr>
            <a:r>
              <a:rPr lang="ru-RU" dirty="0" smtClean="0"/>
              <a:t>2. </a:t>
            </a:r>
            <a:r>
              <a:rPr lang="ru-RU" b="1" dirty="0" smtClean="0"/>
              <a:t>Слабовидящие дети </a:t>
            </a:r>
            <a:r>
              <a:rPr lang="ru-RU" dirty="0" smtClean="0"/>
              <a:t>(</a:t>
            </a:r>
            <a:r>
              <a:rPr lang="en-US" dirty="0" err="1" smtClean="0"/>
              <a:t>vis</a:t>
            </a:r>
            <a:r>
              <a:rPr lang="ru-RU" dirty="0" smtClean="0"/>
              <a:t> </a:t>
            </a:r>
            <a:r>
              <a:rPr lang="en-US" dirty="0" smtClean="0"/>
              <a:t>= </a:t>
            </a:r>
            <a:r>
              <a:rPr lang="ru-RU" dirty="0" smtClean="0"/>
              <a:t>от 0,05 до 0,4)</a:t>
            </a:r>
          </a:p>
          <a:p>
            <a:pPr marL="514350" indent="-514350"/>
            <a:r>
              <a:rPr lang="en-US" dirty="0" err="1" smtClean="0"/>
              <a:t>vis</a:t>
            </a:r>
            <a:r>
              <a:rPr lang="ru-RU" dirty="0" smtClean="0"/>
              <a:t> </a:t>
            </a:r>
            <a:r>
              <a:rPr lang="en-US" dirty="0" smtClean="0"/>
              <a:t>=</a:t>
            </a:r>
            <a:r>
              <a:rPr lang="ru-RU" dirty="0" smtClean="0"/>
              <a:t> от 0,05 до 0, 09</a:t>
            </a:r>
          </a:p>
          <a:p>
            <a:pPr marL="514350" indent="-514350"/>
            <a:r>
              <a:rPr lang="en-US" dirty="0" err="1" smtClean="0"/>
              <a:t>vis</a:t>
            </a:r>
            <a:r>
              <a:rPr lang="ru-RU" dirty="0" smtClean="0"/>
              <a:t> </a:t>
            </a:r>
            <a:r>
              <a:rPr lang="en-US" dirty="0" smtClean="0"/>
              <a:t>=</a:t>
            </a:r>
            <a:r>
              <a:rPr lang="ru-RU" dirty="0" smtClean="0"/>
              <a:t> от 0,1 до 0,2</a:t>
            </a:r>
          </a:p>
          <a:p>
            <a:pPr marL="514350" indent="-514350"/>
            <a:r>
              <a:rPr lang="en-US" dirty="0" err="1" smtClean="0"/>
              <a:t>vis</a:t>
            </a:r>
            <a:r>
              <a:rPr lang="ru-RU" dirty="0" smtClean="0"/>
              <a:t> </a:t>
            </a:r>
            <a:r>
              <a:rPr lang="en-US" dirty="0" smtClean="0"/>
              <a:t>=</a:t>
            </a:r>
            <a:r>
              <a:rPr lang="ru-RU" dirty="0" smtClean="0"/>
              <a:t> от 0,3 до 0,4</a:t>
            </a:r>
          </a:p>
          <a:p>
            <a:pPr marL="514350" indent="-514350">
              <a:buNone/>
            </a:pPr>
            <a:r>
              <a:rPr lang="ru-RU" dirty="0" smtClean="0"/>
              <a:t>3. Дети с пониженным (пограничным) зрением   </a:t>
            </a:r>
          </a:p>
          <a:p>
            <a:pPr marL="514350" indent="-514350">
              <a:buNone/>
            </a:pPr>
            <a:r>
              <a:rPr lang="ru-RU" dirty="0" smtClean="0"/>
              <a:t>        (</a:t>
            </a:r>
            <a:r>
              <a:rPr lang="en-US" dirty="0" err="1" smtClean="0"/>
              <a:t>vis</a:t>
            </a:r>
            <a:r>
              <a:rPr lang="ru-RU" dirty="0" smtClean="0"/>
              <a:t> </a:t>
            </a:r>
            <a:r>
              <a:rPr lang="en-US" dirty="0" smtClean="0"/>
              <a:t>= </a:t>
            </a:r>
            <a:r>
              <a:rPr lang="ru-RU" dirty="0" smtClean="0"/>
              <a:t>от 0,5 до 0,8)</a:t>
            </a:r>
            <a:endParaRPr lang="ru-RU" i="1" dirty="0" smtClean="0"/>
          </a:p>
          <a:p>
            <a:pPr marL="514350" indent="-514350">
              <a:buNone/>
            </a:pPr>
            <a:r>
              <a:rPr lang="ru-RU" dirty="0" smtClean="0"/>
              <a:t>4. Нормально видящие (</a:t>
            </a:r>
            <a:r>
              <a:rPr lang="en-US" dirty="0" err="1" smtClean="0"/>
              <a:t>vis</a:t>
            </a:r>
            <a:r>
              <a:rPr lang="ru-RU" dirty="0" smtClean="0"/>
              <a:t> </a:t>
            </a:r>
            <a:r>
              <a:rPr lang="en-US" dirty="0" smtClean="0"/>
              <a:t>= </a:t>
            </a:r>
            <a:r>
              <a:rPr lang="ru-RU" dirty="0" smtClean="0"/>
              <a:t>от 0,9 до 1,0)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Воспринимаемый образ при катаракте</a:t>
            </a:r>
            <a:endParaRPr lang="ru-RU" sz="3600" dirty="0"/>
          </a:p>
        </p:txBody>
      </p:sp>
      <p:pic>
        <p:nvPicPr>
          <p:cNvPr id="3" name="Содержимое 5" descr="http://www.happydoctor.ru/img/154_1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42844" y="1071546"/>
            <a:ext cx="9001156" cy="57864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Autofit/>
          </a:bodyPr>
          <a:lstStyle/>
          <a:p>
            <a:r>
              <a:rPr lang="ru-RU" sz="3300" b="1" dirty="0" err="1" smtClean="0"/>
              <a:t>Ретинопатия</a:t>
            </a:r>
            <a:r>
              <a:rPr lang="ru-RU" sz="3300" dirty="0" smtClean="0"/>
              <a:t> - поражение </a:t>
            </a:r>
            <a:r>
              <a:rPr lang="ru-RU" sz="3300" b="1" dirty="0" smtClean="0"/>
              <a:t>сосудов сетчатки</a:t>
            </a:r>
            <a:endParaRPr lang="ru-RU" sz="3300" dirty="0"/>
          </a:p>
        </p:txBody>
      </p:sp>
      <p:pic>
        <p:nvPicPr>
          <p:cNvPr id="3" name="Содержимое 3" descr="http://www.happydoctor.ru/img/154_4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42844" y="1142984"/>
            <a:ext cx="9001156" cy="57150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Макула дистрофия</a:t>
            </a:r>
            <a:endParaRPr lang="ru-RU" sz="3600" dirty="0"/>
          </a:p>
        </p:txBody>
      </p:sp>
      <p:grpSp>
        <p:nvGrpSpPr>
          <p:cNvPr id="9" name="Группа 8"/>
          <p:cNvGrpSpPr/>
          <p:nvPr/>
        </p:nvGrpSpPr>
        <p:grpSpPr>
          <a:xfrm>
            <a:off x="928662" y="2071678"/>
            <a:ext cx="7358114" cy="4786322"/>
            <a:chOff x="714348" y="1643050"/>
            <a:chExt cx="7572428" cy="5214950"/>
          </a:xfrm>
        </p:grpSpPr>
        <p:pic>
          <p:nvPicPr>
            <p:cNvPr id="7" name="Содержимое 4" descr="http://1"/>
            <p:cNvPicPr>
              <a:picLocks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>
            <a:xfrm>
              <a:off x="714348" y="1643050"/>
              <a:ext cx="3857620" cy="5214950"/>
            </a:xfrm>
            <a:prstGeom prst="rect">
              <a:avLst/>
            </a:prstGeom>
            <a:solidFill>
              <a:srgbClr val="FFFFFF"/>
            </a:solidFill>
          </p:spPr>
        </p:pic>
        <p:pic>
          <p:nvPicPr>
            <p:cNvPr id="8" name="Содержимое 5" descr="http://3"/>
            <p:cNvPicPr>
              <a:picLocks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4572000" y="1714488"/>
              <a:ext cx="3714776" cy="5143512"/>
            </a:xfrm>
            <a:prstGeom prst="rect">
              <a:avLst/>
            </a:prstGeom>
            <a:solidFill>
              <a:srgbClr val="FFFFFF"/>
            </a:solidFill>
          </p:spPr>
        </p:pic>
      </p:grpSp>
      <p:sp>
        <p:nvSpPr>
          <p:cNvPr id="10" name="TextBox 9"/>
          <p:cNvSpPr txBox="1"/>
          <p:nvPr/>
        </p:nvSpPr>
        <p:spPr>
          <a:xfrm>
            <a:off x="714348" y="928670"/>
            <a:ext cx="7715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Дегенерация желтого пятна сетчатки. Одно из  часто встречающихся заболеваний органа зрения. На рисунке показана зона нарушенного центрального зрения, называемая центральной скотомой. Периферическое зрение остается неповрежденным.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Содержимое 5" descr="http://www.happydoctor.ru/img/154_6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dirty="0" smtClean="0"/>
              <a:t>Глаукома</a:t>
            </a:r>
            <a:endParaRPr lang="ru-RU" dirty="0"/>
          </a:p>
        </p:txBody>
      </p:sp>
      <p:pic>
        <p:nvPicPr>
          <p:cNvPr id="3" name="Содержимое 7" descr="http://1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857224" y="1928802"/>
            <a:ext cx="3929058" cy="4929198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4" name="Содержимое 6" descr="http://4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714875" y="1928802"/>
            <a:ext cx="3857653" cy="4929198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5" name="TextBox 4"/>
          <p:cNvSpPr txBox="1"/>
          <p:nvPr/>
        </p:nvSpPr>
        <p:spPr>
          <a:xfrm>
            <a:off x="714348" y="785794"/>
            <a:ext cx="7715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Прогрессирующая глаукома приводит к потере периферического зрения, но в отдельных случаях еще остается значительная часть непораженного центрального зрения.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642942"/>
          </a:xfrm>
        </p:spPr>
        <p:txBody>
          <a:bodyPr>
            <a:noAutofit/>
          </a:bodyPr>
          <a:lstStyle/>
          <a:p>
            <a:r>
              <a:rPr lang="ru-RU" sz="3000" b="1" dirty="0" smtClean="0"/>
              <a:t>Косоглазие</a:t>
            </a:r>
            <a:r>
              <a:rPr lang="ru-RU" sz="3000" dirty="0" smtClean="0"/>
              <a:t> (страбизм или </a:t>
            </a:r>
            <a:r>
              <a:rPr lang="ru-RU" sz="3000" dirty="0" err="1" smtClean="0"/>
              <a:t>гетеротропия</a:t>
            </a:r>
            <a:r>
              <a:rPr lang="ru-RU" sz="3000" dirty="0" smtClean="0"/>
              <a:t>)</a:t>
            </a:r>
            <a:endParaRPr lang="ru-RU" sz="3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857232"/>
            <a:ext cx="8229600" cy="1000132"/>
          </a:xfrm>
        </p:spPr>
        <p:txBody>
          <a:bodyPr>
            <a:normAutofit fontScale="55000" lnSpcReduction="20000"/>
          </a:bodyPr>
          <a:lstStyle/>
          <a:p>
            <a:pPr>
              <a:buFontTx/>
              <a:buChar char="-"/>
            </a:pPr>
            <a:r>
              <a:rPr lang="ru-RU" dirty="0" smtClean="0"/>
              <a:t>любое аномальное нарушение параллельности зрительных осей обоих глаз</a:t>
            </a:r>
          </a:p>
          <a:p>
            <a:pPr algn="ctr">
              <a:buNone/>
            </a:pPr>
            <a:r>
              <a:rPr lang="ru-RU" sz="4400" b="1" dirty="0" smtClean="0"/>
              <a:t>Вид при расходящемся косоглазии</a:t>
            </a:r>
          </a:p>
          <a:p>
            <a:pPr algn="ctr">
              <a:buNone/>
            </a:pPr>
            <a:endParaRPr lang="ru-RU" sz="3800" b="1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571612"/>
            <a:ext cx="8458220" cy="528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Миопия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928670"/>
            <a:ext cx="8229600" cy="64294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– это нарушение фокуса зрения, при котором ухудшается видимость вдаль.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b="11812"/>
          <a:stretch>
            <a:fillRect/>
          </a:stretch>
        </p:blipFill>
        <p:spPr bwMode="auto">
          <a:xfrm>
            <a:off x="500034" y="1500174"/>
            <a:ext cx="8149644" cy="535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654032"/>
          </a:xfrm>
        </p:spPr>
        <p:txBody>
          <a:bodyPr>
            <a:normAutofit/>
          </a:bodyPr>
          <a:lstStyle/>
          <a:p>
            <a:r>
              <a:rPr lang="ru-RU" dirty="0" smtClean="0"/>
              <a:t>Астигматизм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85794"/>
            <a:ext cx="8229600" cy="928693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— дефект</a:t>
            </a:r>
            <a:r>
              <a:rPr lang="en-US" dirty="0" smtClean="0"/>
              <a:t>  </a:t>
            </a:r>
            <a:r>
              <a:rPr lang="ru-RU" dirty="0" smtClean="0"/>
              <a:t>зрения, связанный с нарушением формы хрусталика, роговицы или глаза в результате чего человек теряет способность к чёткому видению</a:t>
            </a: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b="20405"/>
          <a:stretch>
            <a:fillRect/>
          </a:stretch>
        </p:blipFill>
        <p:spPr bwMode="auto">
          <a:xfrm>
            <a:off x="285720" y="1643050"/>
            <a:ext cx="8627988" cy="52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Autofit/>
          </a:bodyPr>
          <a:lstStyle/>
          <a:p>
            <a:r>
              <a:rPr lang="ru-RU" sz="3600" dirty="0" smtClean="0"/>
              <a:t>Особенности развития </a:t>
            </a:r>
            <a:br>
              <a:rPr lang="ru-RU" sz="3600" dirty="0" smtClean="0"/>
            </a:br>
            <a:r>
              <a:rPr lang="ru-RU" sz="3600" dirty="0" smtClean="0"/>
              <a:t>познавательной сферы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/>
          <a:lstStyle/>
          <a:p>
            <a:r>
              <a:rPr lang="ru-RU" dirty="0" smtClean="0"/>
              <a:t>компенсаторное приспособление при слепоте не может быть достаточно полным, восстанавливающим нормальную жизнедеятельность человека без вмешательства извне</a:t>
            </a:r>
          </a:p>
          <a:p>
            <a:r>
              <a:rPr lang="ru-RU" dirty="0" smtClean="0"/>
              <a:t>Выпадение или нарушение зрительных функций при слепоте и слабовидении приводит к невозможности или затрудненности отражения мира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Autofit/>
          </a:bodyPr>
          <a:lstStyle/>
          <a:p>
            <a:r>
              <a:rPr lang="ru-RU" sz="3200" dirty="0" smtClean="0"/>
              <a:t>Потребности слепых при получении образования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357850"/>
          </a:xfrm>
        </p:spPr>
        <p:txBody>
          <a:bodyPr>
            <a:normAutofit fontScale="92500"/>
          </a:bodyPr>
          <a:lstStyle/>
          <a:p>
            <a:r>
              <a:rPr lang="ru-RU" sz="2600" i="1" u="sng" dirty="0" smtClean="0"/>
              <a:t>потребности, касающиеся ориентировки людей с глубокими нарушениями зрения:</a:t>
            </a:r>
            <a:endParaRPr lang="ru-RU" sz="2600" dirty="0" smtClean="0"/>
          </a:p>
          <a:p>
            <a:pPr>
              <a:buFont typeface="Wingdings" pitchFamily="2" charset="2"/>
              <a:buChar char="Ø"/>
            </a:pPr>
            <a:r>
              <a:rPr lang="ru-RU" sz="2600" dirty="0" smtClean="0"/>
              <a:t>использование трости; </a:t>
            </a:r>
          </a:p>
          <a:p>
            <a:pPr>
              <a:buFont typeface="Wingdings" pitchFamily="2" charset="2"/>
              <a:buChar char="Ø"/>
            </a:pPr>
            <a:r>
              <a:rPr lang="ru-RU" sz="2600" dirty="0" smtClean="0"/>
              <a:t>овладение методиками ориентировки в пространстве (замкнутом, открытом, большом и т.д.)</a:t>
            </a:r>
          </a:p>
          <a:p>
            <a:pPr>
              <a:buFont typeface="Wingdings" pitchFamily="2" charset="2"/>
              <a:buChar char="Ø"/>
            </a:pPr>
            <a:r>
              <a:rPr lang="ru-RU" sz="2600" dirty="0" smtClean="0"/>
              <a:t>направляющих линий при ориентировки в помещении; </a:t>
            </a:r>
          </a:p>
          <a:p>
            <a:pPr>
              <a:buFont typeface="Wingdings" pitchFamily="2" charset="2"/>
              <a:buChar char="Ø"/>
            </a:pPr>
            <a:r>
              <a:rPr lang="ru-RU" sz="2600" dirty="0" smtClean="0"/>
              <a:t>направляющих в виде расположения растений, которые служат ориентиром для людей с остаточным зрением, например, высадка рябины возле образовательного учреждения, цветов с приятным запахом и </a:t>
            </a:r>
            <a:r>
              <a:rPr lang="ru-RU" sz="2600" dirty="0" err="1" smtClean="0"/>
              <a:t>др</a:t>
            </a:r>
            <a:r>
              <a:rPr lang="ru-RU" sz="2600" dirty="0" smtClean="0"/>
              <a:t>;  </a:t>
            </a:r>
          </a:p>
          <a:p>
            <a:pPr>
              <a:buFont typeface="Wingdings" pitchFamily="2" charset="2"/>
              <a:buChar char="Ø"/>
            </a:pPr>
            <a:r>
              <a:rPr lang="ru-RU" sz="2600" dirty="0" smtClean="0"/>
              <a:t>размещение </a:t>
            </a:r>
            <a:r>
              <a:rPr lang="ru-RU" sz="2600" dirty="0" err="1" smtClean="0"/>
              <a:t>мнемокарт</a:t>
            </a:r>
            <a:r>
              <a:rPr lang="ru-RU" sz="2600" dirty="0" smtClean="0"/>
              <a:t>; </a:t>
            </a:r>
          </a:p>
          <a:p>
            <a:pPr>
              <a:buFont typeface="Wingdings" pitchFamily="2" charset="2"/>
              <a:buChar char="Ø"/>
            </a:pPr>
            <a:r>
              <a:rPr lang="ru-RU" sz="2600" dirty="0" smtClean="0"/>
              <a:t>размещение тактильных табличек и др.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14290"/>
            <a:ext cx="8229600" cy="6429396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ru-RU" i="1" u="sng" dirty="0"/>
              <a:t>потребности, касающиеся методик преподавания и сопровождения: </a:t>
            </a:r>
            <a:endParaRPr lang="ru-RU" dirty="0"/>
          </a:p>
          <a:p>
            <a:pPr>
              <a:buFont typeface="Wingdings" pitchFamily="2" charset="2"/>
              <a:buChar char="Ø"/>
              <a:defRPr/>
            </a:pPr>
            <a:r>
              <a:rPr lang="ru-RU" dirty="0" err="1"/>
              <a:t>психолого</a:t>
            </a:r>
            <a:r>
              <a:rPr lang="ru-RU" dirty="0"/>
              <a:t> – педагогическое сопровождение семей детей с глубоким нарушением зрения с момента выявления инвалидности;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специальные методики обучения, рассчитанные на использование сохранных анализаторов и глубоко нарушенного зрения;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специальное формирование коммуникативной компетентности и как её составляющей – мимики и пантомимики;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для овладения рельефно – точечным шрифтом у слепых учащихся должны быть сформированы ряд умений, среди которых это развитие навыков осязания и мелкой моторики, поэтому данным детям необходимы </a:t>
            </a:r>
            <a:r>
              <a:rPr lang="ru-RU" u="sng" dirty="0"/>
              <a:t>специальные тифлопедагогические занятия </a:t>
            </a:r>
            <a:r>
              <a:rPr lang="ru-RU" dirty="0"/>
              <a:t>по развитию данных навыков;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логопедическая помощь: ввиду того, что незрячие дети не воспринимают или неясно видят артикуляцию окружающих людей;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введение дополнительных предметов, увеличение количества часов, с целью удовлетворения, как образовательных потребностей, так и в плане адаптации.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Потребности слабовидящих при получении образования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429288"/>
          </a:xfrm>
        </p:spPr>
        <p:txBody>
          <a:bodyPr>
            <a:normAutofit fontScale="62500" lnSpcReduction="20000"/>
          </a:bodyPr>
          <a:lstStyle/>
          <a:p>
            <a:pPr algn="just">
              <a:buFont typeface="Wingdings" pitchFamily="2" charset="2"/>
              <a:buChar char="Ø"/>
              <a:defRPr/>
            </a:pPr>
            <a:r>
              <a:rPr lang="ru-RU" dirty="0"/>
              <a:t>соблюдение </a:t>
            </a:r>
            <a:r>
              <a:rPr lang="ru-RU" dirty="0" err="1" smtClean="0"/>
              <a:t>офтальмо-гигиенических</a:t>
            </a:r>
            <a:r>
              <a:rPr lang="ru-RU" dirty="0" smtClean="0"/>
              <a:t> </a:t>
            </a:r>
            <a:r>
              <a:rPr lang="ru-RU" dirty="0"/>
              <a:t>и эргономических условий с учётом особенностей их зрительного восприятия;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dirty="0"/>
              <a:t>использование системы специальных технических и оптических средств (увеличивающих устройств, биноклей, моноклей и т.п.);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dirty="0"/>
              <a:t>использование пособий, рассчитанных, как минимум на </a:t>
            </a:r>
            <a:r>
              <a:rPr lang="ru-RU" dirty="0" err="1"/>
              <a:t>бисенсорное</a:t>
            </a:r>
            <a:r>
              <a:rPr lang="ru-RU" dirty="0"/>
              <a:t> восприятие (осязание и зрение) особенно для детей с высокой степенью слабовидения;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dirty="0"/>
              <a:t>алгоритмизация при формировании практических действий, многократное их повторение, при этом использование приёма сопряжённых действий;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dirty="0"/>
              <a:t>персональный компьютер со звуковым выходом (для детей с высокой и средней степенью слабовидения) и специальной программой, увеличивающие изображение на экране, другие цифровые устройства;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dirty="0"/>
              <a:t>специальные методики обучения, рассчитанные на использование сохранных анализаторов и нарушенного зрения;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dirty="0"/>
              <a:t>учебники, напечатанные с учётом зрительного восприятия слабовидящих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Дети с тяжелыми нарушениями речи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/>
              <a:t>Тенденции  изменения контингента детей с тяжелыми нарушениями речи:</a:t>
            </a:r>
          </a:p>
          <a:p>
            <a:r>
              <a:rPr lang="ru-RU" cap="none" dirty="0" smtClean="0"/>
              <a:t>минимизация проявлений речевых нарушений к школьному возрасту при сохранении трудностей свободного оперирования языковыми средствами;</a:t>
            </a:r>
          </a:p>
          <a:p>
            <a:r>
              <a:rPr lang="ru-RU" cap="none" dirty="0" smtClean="0"/>
              <a:t>утяжеление структуры речевого дефекта, множественные нарушения языковых систем в сочетании с комплексными анализаторными расстройствами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Autofit/>
          </a:bodyPr>
          <a:lstStyle/>
          <a:p>
            <a:r>
              <a:rPr lang="ru-RU" sz="3200" dirty="0" smtClean="0"/>
              <a:t>Условия организации обучения детей с тяжелыми нарушениями речи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14974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>
                <a:latin typeface="Century Schoolbook" pitchFamily="18" charset="0"/>
              </a:rPr>
              <a:t>создание условий, нормализующих анализаторную, аналитико-синтетическую и регуляторную деятельность: координация педагогических, психологических и медицинских средств воздействия при тесном сотрудничестве логопеда, учителя, психолога и врачей разных специальностей; </a:t>
            </a:r>
          </a:p>
          <a:p>
            <a:r>
              <a:rPr lang="ru-RU" dirty="0" smtClean="0">
                <a:latin typeface="Century Schoolbook" pitchFamily="18" charset="0"/>
              </a:rPr>
              <a:t>возможность адаптации учебной программы при изучении филологического блока с учетом необходимости коррекции речевых нарушений и оптимизации коммуникативных навыков учащихся; </a:t>
            </a:r>
          </a:p>
          <a:p>
            <a:r>
              <a:rPr lang="ru-RU" dirty="0" smtClean="0">
                <a:latin typeface="Century Schoolbook" pitchFamily="18" charset="0"/>
              </a:rPr>
              <a:t>индивидуальный темп обучения и продвижения в образовательном пространстве для разных категорий детей с нарушениями речи;</a:t>
            </a:r>
          </a:p>
          <a:p>
            <a:r>
              <a:rPr lang="ru-RU" dirty="0" smtClean="0">
                <a:latin typeface="Century Schoolbook" pitchFamily="18" charset="0"/>
              </a:rPr>
              <a:t>применение специальных методов, обеспечивающих реализацию «обходных путей» коррекционного воздействия на речевые процессы, повышающих контроль за устной и письменной речью;</a:t>
            </a:r>
          </a:p>
          <a:p>
            <a:r>
              <a:rPr lang="ru-RU" dirty="0" smtClean="0">
                <a:latin typeface="Century Schoolbook" pitchFamily="18" charset="0"/>
              </a:rPr>
              <a:t>психолого-педагогическое сопровождение семьи с целью ее активного вовлечения в коррекционно-развивающую работу с ребенком; организация партнерских отношений с родителями.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Autofit/>
          </a:bodyPr>
          <a:lstStyle/>
          <a:p>
            <a:r>
              <a:rPr lang="ru-RU" sz="3200" dirty="0" smtClean="0"/>
              <a:t>Дети с нарушениями опорно-двигательного аппарата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Классификация групп заболеваний опорно-двигательного аппарата  (согласно МКБ 10):</a:t>
            </a:r>
          </a:p>
          <a:p>
            <a:r>
              <a:rPr lang="ru-RU" dirty="0" smtClean="0"/>
              <a:t>КЛАСС </a:t>
            </a:r>
            <a:r>
              <a:rPr lang="en-US" dirty="0" smtClean="0"/>
              <a:t>VI</a:t>
            </a:r>
            <a:r>
              <a:rPr lang="ru-RU" dirty="0" smtClean="0"/>
              <a:t> Болезни нервной системы</a:t>
            </a:r>
          </a:p>
          <a:p>
            <a:r>
              <a:rPr lang="ru-RU" dirty="0" smtClean="0"/>
              <a:t>КЛАСС </a:t>
            </a:r>
            <a:r>
              <a:rPr lang="en-US" dirty="0" smtClean="0"/>
              <a:t>XIII</a:t>
            </a:r>
            <a:r>
              <a:rPr lang="ru-RU" dirty="0" smtClean="0"/>
              <a:t>  Болезни костно-мышечной системы  и соединительной ткани</a:t>
            </a:r>
          </a:p>
          <a:p>
            <a:r>
              <a:rPr lang="ru-RU" dirty="0" smtClean="0"/>
              <a:t>КЛАСС </a:t>
            </a:r>
            <a:r>
              <a:rPr lang="en-US" dirty="0" smtClean="0"/>
              <a:t>XVII</a:t>
            </a:r>
            <a:r>
              <a:rPr lang="ru-RU" dirty="0" smtClean="0"/>
              <a:t> Врожденные аномалии (пороки развития), деформации и хромосомные нарушения</a:t>
            </a:r>
          </a:p>
          <a:p>
            <a:r>
              <a:rPr lang="ru-RU" dirty="0" smtClean="0"/>
              <a:t>КЛАСС </a:t>
            </a:r>
            <a:r>
              <a:rPr lang="en-US" dirty="0" smtClean="0"/>
              <a:t>XIX</a:t>
            </a:r>
            <a:r>
              <a:rPr lang="ru-RU" dirty="0" smtClean="0"/>
              <a:t> Травмы, отравления и некоторые другие последствия воздействия внешних причин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Болезни нервной системы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429288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/>
              <a:t>Системные атрофии поражающие центральную нервную систему</a:t>
            </a:r>
            <a:r>
              <a:rPr lang="ru-RU" dirty="0" smtClean="0"/>
              <a:t>  (атаксии, параплегии,  мышечные атрофии)</a:t>
            </a:r>
          </a:p>
          <a:p>
            <a:r>
              <a:rPr lang="ru-RU" b="1" dirty="0" smtClean="0"/>
              <a:t>Экстрапирамидные и другие двигательные нарушения </a:t>
            </a:r>
            <a:r>
              <a:rPr lang="ru-RU" dirty="0" smtClean="0"/>
              <a:t>(болезнь Паркинсона, тики)</a:t>
            </a:r>
          </a:p>
          <a:p>
            <a:r>
              <a:rPr lang="ru-RU" b="1" dirty="0" smtClean="0"/>
              <a:t>Болезни нервно - мышечного синапса и мышц </a:t>
            </a:r>
            <a:r>
              <a:rPr lang="ru-RU" dirty="0" smtClean="0"/>
              <a:t>(миастении, </a:t>
            </a:r>
            <a:r>
              <a:rPr lang="ru-RU" dirty="0" err="1" smtClean="0"/>
              <a:t>миотонии</a:t>
            </a:r>
            <a:r>
              <a:rPr lang="ru-RU" dirty="0" smtClean="0"/>
              <a:t>, мышечные дистрофии)</a:t>
            </a:r>
          </a:p>
          <a:p>
            <a:r>
              <a:rPr lang="ru-RU" b="1" dirty="0" smtClean="0"/>
              <a:t>Церебральный паралич и другие паралитические синдромы </a:t>
            </a:r>
            <a:r>
              <a:rPr lang="ru-RU" dirty="0" smtClean="0"/>
              <a:t>(детский церебральный паралич, гемиплегия, параплегия и </a:t>
            </a:r>
            <a:r>
              <a:rPr lang="ru-RU" dirty="0" err="1" smtClean="0"/>
              <a:t>тетраплегия</a:t>
            </a:r>
            <a:r>
              <a:rPr lang="ru-RU" dirty="0" smtClean="0"/>
              <a:t>, иные паралитические синдромы)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dirty="0" smtClean="0"/>
              <a:t>Врожденные аномалии развития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Врожденные аномалии (пороки развития) нервной системы </a:t>
            </a:r>
            <a:r>
              <a:rPr lang="ru-RU" dirty="0" smtClean="0"/>
              <a:t>(</a:t>
            </a:r>
            <a:r>
              <a:rPr lang="ru-RU" dirty="0" err="1" smtClean="0"/>
              <a:t>Spina</a:t>
            </a:r>
            <a:r>
              <a:rPr lang="ru-RU" dirty="0" smtClean="0"/>
              <a:t> </a:t>
            </a:r>
            <a:r>
              <a:rPr lang="ru-RU" dirty="0" err="1" smtClean="0"/>
              <a:t>bifida</a:t>
            </a:r>
            <a:r>
              <a:rPr lang="ru-RU" dirty="0" smtClean="0"/>
              <a:t> (неполное закрытие позвоночного канала), аномалии развития спинного мозга)</a:t>
            </a:r>
          </a:p>
          <a:p>
            <a:r>
              <a:rPr lang="ru-RU" b="1" dirty="0" smtClean="0"/>
              <a:t>Врожденные аномалии (пороки развития) и деформации костно-мышечной системы </a:t>
            </a:r>
            <a:r>
              <a:rPr lang="ru-RU" dirty="0" smtClean="0"/>
              <a:t>(врожденный вывих бедра, кривошея, косолапость и другие деформации стоп, недоразвитие и дефекты конечностей, аномалии развития пальцев кисти, </a:t>
            </a:r>
            <a:r>
              <a:rPr lang="ru-RU" dirty="0" err="1" smtClean="0"/>
              <a:t>артрогрипоз</a:t>
            </a:r>
            <a:r>
              <a:rPr lang="ru-RU" dirty="0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Приобретенные заболевания и повреждения опорно-двигательного аппарата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smtClean="0"/>
              <a:t>Болезни костно-мышечной системы  и соединительной ткани </a:t>
            </a:r>
            <a:r>
              <a:rPr lang="ru-RU" dirty="0" smtClean="0"/>
              <a:t>(сколиозы, артриты, </a:t>
            </a:r>
            <a:r>
              <a:rPr lang="ru-RU" dirty="0" err="1" smtClean="0"/>
              <a:t>артопатии</a:t>
            </a:r>
            <a:r>
              <a:rPr lang="ru-RU" dirty="0" smtClean="0"/>
              <a:t>, артрозы, деформации конечностей приобретённые, системная красная волчанка, </a:t>
            </a:r>
            <a:r>
              <a:rPr lang="ru-RU" dirty="0" err="1" smtClean="0"/>
              <a:t>остеопорозы</a:t>
            </a:r>
            <a:r>
              <a:rPr lang="ru-RU" dirty="0" smtClean="0"/>
              <a:t>, остеомиелит, </a:t>
            </a:r>
            <a:r>
              <a:rPr lang="ru-RU" dirty="0" err="1" smtClean="0"/>
              <a:t>хондропатии</a:t>
            </a:r>
            <a:r>
              <a:rPr lang="ru-RU" dirty="0" smtClean="0"/>
              <a:t>)</a:t>
            </a:r>
          </a:p>
          <a:p>
            <a:r>
              <a:rPr lang="ru-RU" b="1" dirty="0" smtClean="0"/>
              <a:t>Травмы, отравления и некоторые другие последствия воздействия внешних причин </a:t>
            </a:r>
            <a:r>
              <a:rPr lang="ru-RU" dirty="0" smtClean="0"/>
              <a:t>(травмы переломы позвоночника, переломы конечностей, черепно-мозговые травмы, разрывы сухожилий мышц, термические травмы (</a:t>
            </a:r>
            <a:r>
              <a:rPr lang="ru-RU" dirty="0" err="1" smtClean="0"/>
              <a:t>электротравмы</a:t>
            </a:r>
            <a:r>
              <a:rPr lang="ru-RU" dirty="0" smtClean="0"/>
              <a:t>, ожоги, отделение конечностей в результате несчастных случаев)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Особенности детей с нарушениями ОДА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500726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Безынициативность,  формальное выполнение требований</a:t>
            </a:r>
          </a:p>
          <a:p>
            <a:r>
              <a:rPr lang="ru-RU" dirty="0" smtClean="0"/>
              <a:t>Низкая учебно-познавательная активность</a:t>
            </a:r>
          </a:p>
          <a:p>
            <a:r>
              <a:rPr lang="ru-RU" dirty="0" smtClean="0"/>
              <a:t>Познавательный интерес неустойчивый, имеет характер внешнего, кратковременного проявления</a:t>
            </a:r>
          </a:p>
          <a:p>
            <a:r>
              <a:rPr lang="ru-RU" dirty="0" smtClean="0"/>
              <a:t>Неспособность к волевому усилию</a:t>
            </a:r>
          </a:p>
          <a:p>
            <a:r>
              <a:rPr lang="ru-RU" dirty="0" smtClean="0"/>
              <a:t>Безразличие к успеху (неудачи)</a:t>
            </a:r>
          </a:p>
          <a:p>
            <a:r>
              <a:rPr lang="ru-RU" dirty="0" smtClean="0"/>
              <a:t>При ответах напряжённость скованность</a:t>
            </a:r>
          </a:p>
          <a:p>
            <a:r>
              <a:rPr lang="ru-RU" dirty="0" smtClean="0"/>
              <a:t>Снижена критичность</a:t>
            </a:r>
            <a:endParaRPr lang="en-US" dirty="0" smtClean="0"/>
          </a:p>
          <a:p>
            <a:r>
              <a:rPr lang="ru-RU" dirty="0" smtClean="0"/>
              <a:t>Работоспособность понижена или волнообразная, отмечается спад к концу выполнения задания</a:t>
            </a:r>
            <a:endParaRPr lang="en-US" dirty="0" smtClean="0"/>
          </a:p>
          <a:p>
            <a:r>
              <a:rPr lang="ru-RU" dirty="0" smtClean="0"/>
              <a:t>Слабость произвольного внимания</a:t>
            </a:r>
            <a:endParaRPr lang="en-US" dirty="0" smtClean="0"/>
          </a:p>
          <a:p>
            <a:r>
              <a:rPr lang="ru-RU" dirty="0" smtClean="0"/>
              <a:t>Преобладает механическое запоминание,</a:t>
            </a:r>
            <a:r>
              <a:rPr lang="en-US" dirty="0" smtClean="0"/>
              <a:t> </a:t>
            </a:r>
            <a:r>
              <a:rPr lang="ru-RU" dirty="0" smtClean="0"/>
              <a:t>быстрая забывчивость</a:t>
            </a:r>
          </a:p>
          <a:p>
            <a:r>
              <a:rPr lang="ru-RU" dirty="0" err="1" smtClean="0"/>
              <a:t>Тугоподвижность</a:t>
            </a:r>
            <a:r>
              <a:rPr lang="ru-RU" dirty="0" smtClean="0"/>
              <a:t> и косность мыслительных процессов, слабость практических обобщении</a:t>
            </a:r>
          </a:p>
          <a:p>
            <a:r>
              <a:rPr lang="ru-RU" dirty="0" smtClean="0"/>
              <a:t>Замедленный темп осознания, понимания объяснения нового материала  </a:t>
            </a:r>
          </a:p>
          <a:p>
            <a:r>
              <a:rPr lang="ru-RU" dirty="0" smtClean="0"/>
              <a:t>Нарушена артикуляционная моторика</a:t>
            </a:r>
          </a:p>
          <a:p>
            <a:r>
              <a:rPr lang="ru-RU" dirty="0" smtClean="0"/>
              <a:t>Низкая речевая активность, речевой негативизм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Эмоционально-волевая сфера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60986"/>
          </a:xfrm>
        </p:spPr>
        <p:txBody>
          <a:bodyPr>
            <a:normAutofit fontScale="62500" lnSpcReduction="20000"/>
          </a:bodyPr>
          <a:lstStyle/>
          <a:p>
            <a:pPr marL="274320" indent="-274320" fontAlgn="auto">
              <a:spcAft>
                <a:spcPts val="0"/>
              </a:spcAft>
              <a:defRPr/>
            </a:pPr>
            <a:r>
              <a:rPr lang="ru-RU" dirty="0"/>
              <a:t>Преобладают процессы – возбуждения или торможения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ru-RU" dirty="0"/>
              <a:t>Склонность к охранительному торможению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ru-RU" dirty="0"/>
              <a:t>Продуктивность деятельности невысокая в результате повышенной истощаемости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ru-RU" dirty="0"/>
              <a:t>Имеют место выраженные колебания настроения, неуверенность, тревожность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ru-RU" dirty="0"/>
              <a:t>Острое (болезненное) реагирование на неудачи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ru-RU" dirty="0"/>
              <a:t>Избегание заданий требующих волевых усилий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ru-RU" dirty="0" smtClean="0"/>
              <a:t>Раздражительность</a:t>
            </a:r>
            <a:r>
              <a:rPr lang="ru-RU" dirty="0"/>
              <a:t>, капризность, агрессивность особенно ярко проявляющаяся при столкновении с трудностями </a:t>
            </a:r>
            <a:endParaRPr lang="ru-RU" dirty="0" smtClean="0"/>
          </a:p>
          <a:p>
            <a:r>
              <a:rPr lang="ru-RU" dirty="0" smtClean="0"/>
              <a:t>Низкий уровень </a:t>
            </a:r>
            <a:r>
              <a:rPr lang="ru-RU" dirty="0" err="1" smtClean="0"/>
              <a:t>сформированности</a:t>
            </a:r>
            <a:r>
              <a:rPr lang="ru-RU" dirty="0" smtClean="0"/>
              <a:t> регуляторной сферы (слабый самоконтроль, низкое развитие волевых качеств, сложности с самоорганизации деятельности)</a:t>
            </a:r>
          </a:p>
          <a:p>
            <a:r>
              <a:rPr lang="ru-RU" dirty="0" smtClean="0"/>
              <a:t>Повышенное чувство незащищенности, уязвимости в ситуациях связанных с учебной деятельностью</a:t>
            </a:r>
          </a:p>
          <a:p>
            <a:r>
              <a:rPr lang="ru-RU" dirty="0" smtClean="0"/>
              <a:t>Невыработанная привычка к трудовому усилию, организованности доведению начатой работы до конца</a:t>
            </a:r>
          </a:p>
          <a:p>
            <a:r>
              <a:rPr lang="ru-RU" dirty="0" smtClean="0"/>
              <a:t>Слабость сознательной и произвольной регуляции поведения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Личностная сфера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Аффективная напряженность выражается в виде вспышек раздражения гнева</a:t>
            </a:r>
          </a:p>
          <a:p>
            <a:r>
              <a:rPr lang="ru-RU" dirty="0" smtClean="0"/>
              <a:t>Преобладает депрессивное настроение, страхи</a:t>
            </a:r>
          </a:p>
          <a:p>
            <a:r>
              <a:rPr lang="ru-RU" dirty="0" smtClean="0"/>
              <a:t>Характерны с одной стороны повышенная вспыльчивость обидчивость, негативизм, с другой- робость, неуверенность замкнутость</a:t>
            </a:r>
          </a:p>
          <a:p>
            <a:r>
              <a:rPr lang="ru-RU" dirty="0" smtClean="0"/>
              <a:t>В межличностных отношениях характерна недоверчивость, или повышенная чувствительность к мнению окружающих</a:t>
            </a:r>
          </a:p>
          <a:p>
            <a:r>
              <a:rPr lang="ru-RU" dirty="0" smtClean="0"/>
              <a:t>Трудности владения способами  совместной деятельности (неумение идти на компромисс, договариваться, сотрудничать)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Особые образовательные потребности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6000768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Создание условия для доступности: установка пандусов, стационарных или легко разбираемых в соответствии с нормативами</a:t>
            </a:r>
          </a:p>
          <a:p>
            <a:r>
              <a:rPr lang="ru-RU" dirty="0" smtClean="0"/>
              <a:t>Создание условий для облегчения передвижения внутри помещения</a:t>
            </a:r>
          </a:p>
          <a:p>
            <a:r>
              <a:rPr lang="ru-RU" dirty="0" smtClean="0"/>
              <a:t>Создание условий для получение образования.</a:t>
            </a:r>
          </a:p>
          <a:p>
            <a:r>
              <a:rPr lang="ru-RU" dirty="0" smtClean="0"/>
              <a:t>Оборудование позволяющее облегчить процесс обучения: </a:t>
            </a:r>
            <a:r>
              <a:rPr lang="ru-RU" dirty="0" err="1" smtClean="0"/>
              <a:t>вертикализаторы</a:t>
            </a:r>
            <a:r>
              <a:rPr lang="ru-RU" dirty="0" smtClean="0"/>
              <a:t>, кресла для фиксации положением, кресла с встроенным столом.</a:t>
            </a:r>
          </a:p>
          <a:p>
            <a:r>
              <a:rPr lang="ru-RU" dirty="0" smtClean="0"/>
              <a:t>Использование различных средств в процессе проведения урока: электронные лупы, дидактические и  тактильные материалы</a:t>
            </a:r>
          </a:p>
          <a:p>
            <a:r>
              <a:rPr lang="ru-RU" dirty="0" smtClean="0"/>
              <a:t>Создание условий для физической активности</a:t>
            </a:r>
          </a:p>
          <a:p>
            <a:r>
              <a:rPr lang="ru-RU" dirty="0" smtClean="0"/>
              <a:t>Создание условий для гигиены ребенка</a:t>
            </a:r>
          </a:p>
          <a:p>
            <a:r>
              <a:rPr lang="ru-RU" dirty="0" smtClean="0"/>
              <a:t>Формирование толерантного отношения к ребенку с ограниченными возможностями здоровья у нормально развивающихся детей и их родителей;</a:t>
            </a:r>
          </a:p>
          <a:p>
            <a:r>
              <a:rPr lang="ru-RU" dirty="0" smtClean="0"/>
              <a:t>Обязательное включение в совместные </a:t>
            </a:r>
            <a:r>
              <a:rPr lang="ru-RU" dirty="0" err="1" smtClean="0"/>
              <a:t>досуговые</a:t>
            </a:r>
            <a:r>
              <a:rPr lang="ru-RU" dirty="0" smtClean="0"/>
              <a:t> и спортивно-массовые мероприятия ребенка с двигательными нарушениями.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Дети с интеллектуальной недостаточностью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5357850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Дети со стойкое</a:t>
            </a:r>
            <a:r>
              <a:rPr lang="ru-RU" dirty="0"/>
              <a:t>, необратимое нарушение интеллектуального развития, возникающее на ранних этапах онтогенеза вследствие органической недостаточности ЦНС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Дети с нарушениями интеллекта имеют ряд специфических особенностей, которые проявляются: в отставании сроков и темпе развития; инертности, пассивности, отмечаемых во всех сферах жизнедеятельности ребенка; существенном недоразвитии моторных и речевых функций; </a:t>
            </a:r>
            <a:r>
              <a:rPr lang="ru-RU" dirty="0" err="1"/>
              <a:t>несформированности</a:t>
            </a:r>
            <a:r>
              <a:rPr lang="ru-RU" dirty="0"/>
              <a:t> когнитивной деятельности; примитивности интересов, потребностей, мотивов; снижении познавательного интереса; нарушении эмоционально-волевой сферы. Степень проявления этих нарушений варьирует от легких до глубоких форм.</a:t>
            </a:r>
            <a:endParaRPr lang="ru-RU" dirty="0" smtClean="0"/>
          </a:p>
          <a:p>
            <a:r>
              <a:rPr lang="ru-RU" dirty="0" smtClean="0"/>
              <a:t>Неспособность </a:t>
            </a:r>
            <a:r>
              <a:rPr lang="ru-RU" dirty="0"/>
              <a:t>к отвлеченным обобщениям, к установлению связей и зависимостей, к анализу и синтезу, недостаточность процессов сравнения, слухового и зрительного восприятия, нарушения </a:t>
            </a:r>
            <a:r>
              <a:rPr lang="ru-RU" dirty="0" smtClean="0"/>
              <a:t>пространственной</a:t>
            </a:r>
            <a:r>
              <a:rPr lang="ru-RU" dirty="0"/>
              <a:t>  ориентировки, моторики значительно замедляют процесс усвоения учебного материала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Такие дети медленнее </a:t>
            </a:r>
            <a:r>
              <a:rPr lang="ru-RU" dirty="0"/>
              <a:t>усваивают учебный материал, им необходимы многократные повторения изученного, подбор наглядных средств, игровые формы обучения, применение специальных методов и приемов работы, что требует участия специалистов – дефектологов (</a:t>
            </a:r>
            <a:r>
              <a:rPr lang="ru-RU" dirty="0" err="1"/>
              <a:t>олигофренопедагогов</a:t>
            </a:r>
            <a:r>
              <a:rPr lang="ru-RU" dirty="0"/>
              <a:t>), логопедов, психологов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929354"/>
          </a:xfrm>
        </p:spPr>
        <p:txBody>
          <a:bodyPr>
            <a:normAutofit fontScale="550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школе, реализующей инклюзивное образование, знания  по основным предметам (математика, русский язык, чтение) ребенок с интеллектуальной недостаточностью  получает на занятиях со специалистом-дефектологом. </a:t>
            </a:r>
            <a:endParaRPr lang="ru-RU" dirty="0" smtClean="0"/>
          </a:p>
          <a:p>
            <a:r>
              <a:rPr lang="ru-RU" dirty="0" smtClean="0"/>
              <a:t>В образовании ребенка с ментальными нарушениями ведущую роль должны занимать предметы, направленные на формирование и развитие его жизненной компетенции на всех ступенях обучения. Усвоение навыков элементарной грамоты, счета, естествоведческих, обществоведческих знаний и т.п. может совпадать со спецификой широко используемого в условиях общеобразовательного учреждения спектра коррекционных технологий (психологического сопровождения, логопедических занятий).</a:t>
            </a:r>
          </a:p>
          <a:p>
            <a:r>
              <a:rPr lang="ru-RU" dirty="0" smtClean="0"/>
              <a:t>Наиболее предметно следует рассматривать вопросы дальнейшей социальной адаптации учащихся с нарушениями интеллекта. Важную роль в этом процессе должны выполнять уроки трудового обучения.</a:t>
            </a:r>
          </a:p>
          <a:p>
            <a:r>
              <a:rPr lang="ru-RU" dirty="0" smtClean="0"/>
              <a:t>. В этих целях необходимо создавать в учреждениях с инклюзивной формой образования соответствующую материальную среду. В случае если на базе общеобразовательного учреждения, где обучается ребенок с нарушениями интеллекта, таких условий создать невозможно, то между данной школой и СКОУ VIII вида заключается договор, по которому ребенок, сопровождаемый специалистами, включается в трудовое обучение согласно выбранному профилю.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dirty="0" smtClean="0"/>
              <a:t>Дети с РАС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/>
          <a:lstStyle/>
          <a:p>
            <a:pPr>
              <a:buNone/>
            </a:pPr>
            <a:r>
              <a:rPr lang="ru-RU" altLang="ru-RU" b="1" i="1" dirty="0" smtClean="0"/>
              <a:t>Классификация РАС:</a:t>
            </a:r>
          </a:p>
          <a:p>
            <a:r>
              <a:rPr lang="ru-RU" altLang="ru-RU" b="1" dirty="0" smtClean="0"/>
              <a:t>Ранний детский аутизм (РДА) </a:t>
            </a:r>
            <a:r>
              <a:rPr lang="ru-RU" altLang="ru-RU" dirty="0" smtClean="0"/>
              <a:t>– искажение  преимущественно аффективно-эмоциональной сферы </a:t>
            </a:r>
          </a:p>
          <a:p>
            <a:r>
              <a:rPr lang="ru-RU" altLang="ru-RU" b="1" dirty="0" err="1" smtClean="0"/>
              <a:t>Атипичный</a:t>
            </a:r>
            <a:r>
              <a:rPr lang="ru-RU" altLang="ru-RU" b="1" dirty="0" smtClean="0"/>
              <a:t> аутизм </a:t>
            </a:r>
            <a:r>
              <a:rPr lang="ru-RU" altLang="ru-RU" dirty="0" smtClean="0"/>
              <a:t>– искажение  когнитивной сферы</a:t>
            </a:r>
          </a:p>
          <a:p>
            <a:r>
              <a:rPr lang="ru-RU" altLang="ru-RU" dirty="0" smtClean="0"/>
              <a:t>Смешанный вариант искаженного развития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b="1" i="1" dirty="0" smtClean="0">
                <a:latin typeface="Georgia" pitchFamily="18" charset="0"/>
              </a:rPr>
              <a:t>Ранний детский аутизм (РДА) </a:t>
            </a:r>
            <a:r>
              <a:rPr lang="ru-RU" altLang="ru-RU" dirty="0" smtClean="0">
                <a:latin typeface="Georgia" pitchFamily="18" charset="0"/>
              </a:rPr>
              <a:t>–</a:t>
            </a:r>
            <a:br>
              <a:rPr lang="ru-RU" altLang="ru-RU" dirty="0" smtClean="0">
                <a:latin typeface="Georgia" pitchFamily="18" charset="0"/>
              </a:rPr>
            </a:br>
            <a:r>
              <a:rPr lang="ru-RU" altLang="ru-RU" sz="3200" dirty="0" smtClean="0">
                <a:latin typeface="Georgia" pitchFamily="18" charset="0"/>
              </a:rPr>
              <a:t>классификация О.С.Никольской </a:t>
            </a:r>
            <a:endParaRPr lang="ru-RU" dirty="0"/>
          </a:p>
        </p:txBody>
      </p:sp>
      <p:graphicFrame>
        <p:nvGraphicFramePr>
          <p:cNvPr id="4" name="Объект 4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altLang="ru-RU" sz="2400" b="1" i="1" dirty="0" smtClean="0">
                <a:latin typeface="Georgia" pitchFamily="18" charset="0"/>
              </a:rPr>
              <a:t>Рекомендации института проблем инклюзивного образования (</a:t>
            </a:r>
            <a:r>
              <a:rPr lang="en-US" altLang="ru-RU" sz="2400" b="1" i="1" dirty="0" smtClean="0">
                <a:latin typeface="Georgia" pitchFamily="18" charset="0"/>
              </a:rPr>
              <a:t>I</a:t>
            </a:r>
            <a:r>
              <a:rPr lang="ru-RU" altLang="ru-RU" sz="2400" b="1" i="1" dirty="0" smtClean="0">
                <a:latin typeface="Georgia" pitchFamily="18" charset="0"/>
              </a:rPr>
              <a:t> группа)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357298"/>
            <a:ext cx="8686800" cy="5500702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ru-RU" b="1" i="1" dirty="0" smtClean="0">
                <a:latin typeface="Georgia" pitchFamily="18" charset="0"/>
              </a:rPr>
              <a:t>Примерный образовательный маршрут: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1. Обучение по адаптированной образовательной программе.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2. Индивидуальные занятия со специалистами — дефектологом, психологом, владеющими приемами работы с детьми с выраженными расстройствами </a:t>
            </a:r>
            <a:r>
              <a:rPr lang="ru-RU" altLang="ru-RU" dirty="0" err="1" smtClean="0">
                <a:latin typeface="Georgia" pitchFamily="18" charset="0"/>
              </a:rPr>
              <a:t>аутистического</a:t>
            </a:r>
            <a:r>
              <a:rPr lang="ru-RU" altLang="ru-RU" dirty="0" smtClean="0">
                <a:latin typeface="Georgia" pitchFamily="18" charset="0"/>
              </a:rPr>
              <a:t> спектра.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3. Парциальная интеграция в мини-группу детей во второй половине дня с сопровождением, возможно в рамках дополнительного образования.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ru-RU" b="1" i="1" dirty="0" smtClean="0">
                <a:latin typeface="Georgia" pitchFamily="18" charset="0"/>
              </a:rPr>
              <a:t>Рекомендации по созданию условий для адаптации:</a:t>
            </a: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Char char="-"/>
            </a:pPr>
            <a:r>
              <a:rPr lang="ru-RU" altLang="ru-RU" dirty="0" smtClean="0">
                <a:latin typeface="Georgia" pitchFamily="18" charset="0"/>
              </a:rPr>
              <a:t>Инклюзивное обучение в массовой школе не рекомендовано.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-     При частичном включении в рамках учреждения дополнительного образования необходимо наличие ассистента (помощника) при посещении группы детей.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-     Наличие адаптированной образовательной программы (в том числе и по дополнительному образованию), включая и программы сопровождения.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-    Дозирование времени пребывания в группе детей, с постепенным увеличением только при отсутствии негативных реакций.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-    Индивидуальные занятия с психологом, дефектологом  по «</a:t>
            </a:r>
            <a:r>
              <a:rPr lang="ru-RU" altLang="ru-RU" dirty="0" err="1" smtClean="0">
                <a:latin typeface="Georgia" pitchFamily="18" charset="0"/>
              </a:rPr>
              <a:t>простраиванию</a:t>
            </a:r>
            <a:r>
              <a:rPr lang="ru-RU" altLang="ru-RU" dirty="0" smtClean="0">
                <a:latin typeface="Georgia" pitchFamily="18" charset="0"/>
              </a:rPr>
              <a:t>» алгоритма учебной деятельности.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Char char="-"/>
            </a:pPr>
            <a:r>
              <a:rPr lang="ru-RU" altLang="ru-RU" dirty="0" err="1" smtClean="0">
                <a:latin typeface="Georgia" pitchFamily="18" charset="0"/>
              </a:rPr>
              <a:t>Курация</a:t>
            </a:r>
            <a:r>
              <a:rPr lang="ru-RU" altLang="ru-RU" dirty="0" smtClean="0">
                <a:latin typeface="Georgia" pitchFamily="18" charset="0"/>
              </a:rPr>
              <a:t> врача психиатра.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Char char="-"/>
            </a:pPr>
            <a:endParaRPr lang="ru-RU" altLang="ru-RU" dirty="0" smtClean="0">
              <a:latin typeface="Georgia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ru-RU" altLang="ru-RU" b="1" i="1" dirty="0" smtClean="0">
                <a:latin typeface="Georgia" pitchFamily="18" charset="0"/>
              </a:rPr>
              <a:t>!  </a:t>
            </a:r>
            <a:r>
              <a:rPr lang="ru-RU" altLang="ru-RU" b="1" i="1" dirty="0" smtClean="0">
                <a:solidFill>
                  <a:srgbClr val="C00000"/>
                </a:solidFill>
                <a:latin typeface="Georgia" pitchFamily="18" charset="0"/>
              </a:rPr>
              <a:t>Особенности включения в образовательную среду:</a:t>
            </a: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ru-RU" altLang="ru-RU" u="sng" dirty="0" smtClean="0">
                <a:solidFill>
                  <a:srgbClr val="C00000"/>
                </a:solidFill>
                <a:latin typeface="Georgia" pitchFamily="18" charset="0"/>
              </a:rPr>
              <a:t>Организация предметного пространства </a:t>
            </a:r>
            <a:r>
              <a:rPr lang="ru-RU" altLang="ru-RU" i="1" dirty="0" smtClean="0">
                <a:solidFill>
                  <a:srgbClr val="C00000"/>
                </a:solidFill>
                <a:latin typeface="Georgia" pitchFamily="18" charset="0"/>
              </a:rPr>
              <a:t>которое будет «вести»  и направлять ребенка</a:t>
            </a:r>
            <a:r>
              <a:rPr lang="ru-RU" altLang="ru-RU" dirty="0" smtClean="0">
                <a:solidFill>
                  <a:srgbClr val="C00000"/>
                </a:solidFill>
                <a:latin typeface="Georgia" pitchFamily="18" charset="0"/>
              </a:rPr>
              <a:t> (яркая дорожка от раздевалки в класс, любимая игрушка или др.предмет на парте). </a:t>
            </a: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ru-RU" altLang="ru-RU" u="sng" dirty="0" smtClean="0">
                <a:solidFill>
                  <a:srgbClr val="C00000"/>
                </a:solidFill>
                <a:latin typeface="Georgia" pitchFamily="18" charset="0"/>
              </a:rPr>
              <a:t>Создание безопасной среды </a:t>
            </a:r>
            <a:r>
              <a:rPr lang="ru-RU" altLang="ru-RU" dirty="0" smtClean="0">
                <a:solidFill>
                  <a:srgbClr val="C00000"/>
                </a:solidFill>
                <a:latin typeface="Georgia" pitchFamily="18" charset="0"/>
              </a:rPr>
              <a:t>с учетом особенностей двигательной активности детей 1-й группы</a:t>
            </a: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ru-RU" altLang="ru-RU" u="sng" dirty="0" smtClean="0">
                <a:solidFill>
                  <a:srgbClr val="C00000"/>
                </a:solidFill>
                <a:latin typeface="Georgia" pitchFamily="18" charset="0"/>
              </a:rPr>
              <a:t>Зонирование пространства: </a:t>
            </a:r>
            <a:r>
              <a:rPr lang="ru-RU" altLang="ru-RU" dirty="0" smtClean="0">
                <a:solidFill>
                  <a:srgbClr val="C00000"/>
                </a:solidFill>
                <a:latin typeface="Georgia" pitchFamily="18" charset="0"/>
              </a:rPr>
              <a:t>динамическая зона, учебная зона, уголок сенсорной разгрузки</a:t>
            </a: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ru-RU" altLang="ru-RU" u="sng" dirty="0" smtClean="0">
                <a:solidFill>
                  <a:srgbClr val="C00000"/>
                </a:solidFill>
                <a:latin typeface="Georgia" pitchFamily="18" charset="0"/>
              </a:rPr>
              <a:t>Использование визуальных расписаний, операционных линеек</a:t>
            </a:r>
            <a:r>
              <a:rPr lang="ru-RU" altLang="ru-RU" dirty="0" smtClean="0">
                <a:solidFill>
                  <a:srgbClr val="C00000"/>
                </a:solidFill>
                <a:latin typeface="Georgia" pitchFamily="18" charset="0"/>
              </a:rPr>
              <a:t>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ru-RU" altLang="ru-RU" dirty="0" smtClean="0">
                <a:solidFill>
                  <a:srgbClr val="C00000"/>
                </a:solidFill>
                <a:latin typeface="Georgia" pitchFamily="18" charset="0"/>
              </a:rPr>
              <a:t>Чередование организованных и свободных видов деятельности.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ru-RU" altLang="ru-RU" dirty="0" smtClean="0">
                <a:solidFill>
                  <a:srgbClr val="C00000"/>
                </a:solidFill>
                <a:latin typeface="Georgia" pitchFamily="18" charset="0"/>
              </a:rPr>
              <a:t>Использование пищевого подкрепления.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/>
          </a:bodyPr>
          <a:lstStyle/>
          <a:p>
            <a:r>
              <a:rPr lang="ru-RU" altLang="ru-RU" sz="2400" b="1" dirty="0" smtClean="0">
                <a:latin typeface="Georgia" pitchFamily="18" charset="0"/>
              </a:rPr>
              <a:t>Рекомендации института проблем инклюзивного образования (</a:t>
            </a:r>
            <a:r>
              <a:rPr lang="en-US" altLang="ru-RU" sz="2400" b="1" dirty="0" smtClean="0">
                <a:latin typeface="Georgia" pitchFamily="18" charset="0"/>
              </a:rPr>
              <a:t>II </a:t>
            </a:r>
            <a:r>
              <a:rPr lang="ru-RU" altLang="ru-RU" sz="2400" b="1" dirty="0" smtClean="0">
                <a:latin typeface="Georgia" pitchFamily="18" charset="0"/>
              </a:rPr>
              <a:t> группа)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214422"/>
            <a:ext cx="8686800" cy="5286412"/>
          </a:xfrm>
        </p:spPr>
        <p:txBody>
          <a:bodyPr>
            <a:normAutofit fontScale="40000" lnSpcReduction="20000"/>
          </a:bodyPr>
          <a:lstStyle/>
          <a:p>
            <a:pPr>
              <a:spcBef>
                <a:spcPct val="0"/>
              </a:spcBef>
            </a:pPr>
            <a:r>
              <a:rPr lang="ru-RU" altLang="ru-RU" b="1" i="1" dirty="0" smtClean="0">
                <a:latin typeface="Georgia" pitchFamily="18" charset="0"/>
              </a:rPr>
              <a:t>Примерный образовательный маршрут:</a:t>
            </a:r>
          </a:p>
          <a:p>
            <a:pPr>
              <a:spcBef>
                <a:spcPct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1. Индивидуальное или групповое обучение по </a:t>
            </a:r>
            <a:r>
              <a:rPr lang="ru-RU" altLang="ru-RU" dirty="0" err="1" smtClean="0">
                <a:latin typeface="Georgia" pitchFamily="18" charset="0"/>
              </a:rPr>
              <a:t>адптированной</a:t>
            </a:r>
            <a:r>
              <a:rPr lang="ru-RU" altLang="ru-RU" dirty="0" smtClean="0">
                <a:latin typeface="Georgia" pitchFamily="18" charset="0"/>
              </a:rPr>
              <a:t> программе .</a:t>
            </a:r>
          </a:p>
          <a:p>
            <a:pPr>
              <a:spcBef>
                <a:spcPct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2. Индивидуальные занятия со специалистами — дефектологом, психологом, владеющими приемами работы с детьми с выраженными расстройствами </a:t>
            </a:r>
            <a:r>
              <a:rPr lang="ru-RU" altLang="ru-RU" dirty="0" err="1" smtClean="0">
                <a:latin typeface="Georgia" pitchFamily="18" charset="0"/>
              </a:rPr>
              <a:t>аутистического</a:t>
            </a:r>
            <a:r>
              <a:rPr lang="ru-RU" altLang="ru-RU" dirty="0" smtClean="0">
                <a:latin typeface="Georgia" pitchFamily="18" charset="0"/>
              </a:rPr>
              <a:t> спектра.</a:t>
            </a:r>
          </a:p>
          <a:p>
            <a:pPr>
              <a:spcBef>
                <a:spcPct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3. Постепенная парциальная интеграция в мини-группу во второй половине дня с сопровождением ассистента.</a:t>
            </a:r>
            <a:endParaRPr lang="ru-RU" altLang="ru-RU" b="1" i="1" dirty="0" smtClean="0">
              <a:latin typeface="Georgia" pitchFamily="18" charset="0"/>
            </a:endParaRPr>
          </a:p>
          <a:p>
            <a:pPr>
              <a:spcBef>
                <a:spcPct val="0"/>
              </a:spcBef>
            </a:pPr>
            <a:r>
              <a:rPr lang="ru-RU" altLang="ru-RU" b="1" i="1" dirty="0" smtClean="0">
                <a:latin typeface="Georgia" pitchFamily="18" charset="0"/>
              </a:rPr>
              <a:t>Рекомендации по созданию условий для адаптации:</a:t>
            </a:r>
          </a:p>
          <a:p>
            <a:pPr>
              <a:spcBef>
                <a:spcPct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Инклюзивное обучение в массовой школе </a:t>
            </a:r>
            <a:r>
              <a:rPr lang="ru-RU" altLang="ru-RU" b="1" dirty="0" smtClean="0">
                <a:latin typeface="Georgia" pitchFamily="18" charset="0"/>
              </a:rPr>
              <a:t>не рекомендовано.</a:t>
            </a:r>
          </a:p>
          <a:p>
            <a:pPr>
              <a:spcBef>
                <a:spcPct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При частичном включении в рамках учреждения дополнительного образования необходимо наличие специалиста сопровождения (</a:t>
            </a:r>
            <a:r>
              <a:rPr lang="ru-RU" altLang="ru-RU" dirty="0" err="1" smtClean="0">
                <a:latin typeface="Georgia" pitchFamily="18" charset="0"/>
              </a:rPr>
              <a:t>тьютора</a:t>
            </a:r>
            <a:r>
              <a:rPr lang="ru-RU" altLang="ru-RU" dirty="0" smtClean="0">
                <a:latin typeface="Georgia" pitchFamily="18" charset="0"/>
              </a:rPr>
              <a:t>) при посещении группы детей.</a:t>
            </a:r>
          </a:p>
          <a:p>
            <a:pPr>
              <a:spcBef>
                <a:spcPct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Наличие </a:t>
            </a:r>
            <a:r>
              <a:rPr lang="ru-RU" altLang="ru-RU" dirty="0" err="1" smtClean="0">
                <a:latin typeface="Georgia" pitchFamily="18" charset="0"/>
              </a:rPr>
              <a:t>адптированной</a:t>
            </a:r>
            <a:r>
              <a:rPr lang="ru-RU" altLang="ru-RU" dirty="0" smtClean="0">
                <a:latin typeface="Georgia" pitchFamily="18" charset="0"/>
              </a:rPr>
              <a:t> образовательной программы (в том числе и по дополнительному образованию), включая и программы сопровождения.</a:t>
            </a:r>
          </a:p>
          <a:p>
            <a:pPr>
              <a:spcBef>
                <a:spcPct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Дозирование времени пребывания в группе детей, с постепенным увеличением при отсутствии негативных реакций.</a:t>
            </a:r>
          </a:p>
          <a:p>
            <a:pPr>
              <a:spcBef>
                <a:spcPct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Индивидуальные занятия с психологом, «</a:t>
            </a:r>
            <a:r>
              <a:rPr lang="ru-RU" altLang="ru-RU" dirty="0" err="1" smtClean="0">
                <a:latin typeface="Georgia" pitchFamily="18" charset="0"/>
              </a:rPr>
              <a:t>простраивание</a:t>
            </a:r>
            <a:r>
              <a:rPr lang="ru-RU" altLang="ru-RU" dirty="0" smtClean="0">
                <a:latin typeface="Georgia" pitchFamily="18" charset="0"/>
              </a:rPr>
              <a:t>» алгоритма учебной деятельности.</a:t>
            </a:r>
          </a:p>
          <a:p>
            <a:pPr>
              <a:spcBef>
                <a:spcPct val="0"/>
              </a:spcBef>
              <a:buFont typeface="Wingdings 2" pitchFamily="18" charset="2"/>
              <a:buNone/>
            </a:pPr>
            <a:r>
              <a:rPr lang="ru-RU" altLang="ru-RU" dirty="0" err="1" smtClean="0">
                <a:latin typeface="Georgia" pitchFamily="18" charset="0"/>
              </a:rPr>
              <a:t>Курация</a:t>
            </a:r>
            <a:r>
              <a:rPr lang="ru-RU" altLang="ru-RU" dirty="0" smtClean="0">
                <a:latin typeface="Georgia" pitchFamily="18" charset="0"/>
              </a:rPr>
              <a:t> врача психиатра.</a:t>
            </a:r>
          </a:p>
          <a:p>
            <a:pPr>
              <a:spcBef>
                <a:spcPct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При необходимости индивидуальные занятия с дефектологом.</a:t>
            </a:r>
          </a:p>
          <a:p>
            <a:pPr>
              <a:spcBef>
                <a:spcPct val="0"/>
              </a:spcBef>
              <a:buFont typeface="Wingdings 2" pitchFamily="18" charset="2"/>
              <a:buNone/>
            </a:pPr>
            <a:endParaRPr lang="ru-RU" altLang="ru-RU" dirty="0" smtClean="0">
              <a:latin typeface="Georgia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b="1" i="1" dirty="0" smtClean="0">
                <a:solidFill>
                  <a:srgbClr val="C00000"/>
                </a:solidFill>
                <a:latin typeface="Georgia" pitchFamily="18" charset="0"/>
              </a:rPr>
              <a:t>!  Особенности включения в образовательную среду: </a:t>
            </a:r>
            <a:r>
              <a:rPr lang="ru-RU" altLang="ru-RU" i="1" u="sng" dirty="0" smtClean="0">
                <a:solidFill>
                  <a:srgbClr val="C00000"/>
                </a:solidFill>
                <a:latin typeface="Georgia" pitchFamily="18" charset="0"/>
              </a:rPr>
              <a:t>Формирование и расширение стереотипов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dirty="0" smtClean="0">
                <a:solidFill>
                  <a:srgbClr val="C00000"/>
                </a:solidFill>
                <a:latin typeface="Georgia" pitchFamily="18" charset="0"/>
              </a:rPr>
              <a:t>Маршрутных стереотипов для пространственной ориентировки в помещении школы.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dirty="0" smtClean="0">
                <a:solidFill>
                  <a:srgbClr val="C00000"/>
                </a:solidFill>
                <a:latin typeface="Georgia" pitchFamily="18" charset="0"/>
              </a:rPr>
              <a:t>Режимного стереотипа:  приход с началом занятий в школе  (встреча ребенка в классе), далее индивидуальные занятия, дозированная интеграция в режимные моменты  группы (совместное переодевание в раздевалке, посещение столовой, прогулки, свободной деятельности).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dirty="0" smtClean="0">
                <a:solidFill>
                  <a:srgbClr val="C00000"/>
                </a:solidFill>
                <a:latin typeface="Georgia" pitchFamily="18" charset="0"/>
              </a:rPr>
              <a:t>Стереотипа учебной деятельности: ориентация на учителя, умение фиксировать и удерживать взгляд на предметах,  следить за объектом, выполнять  простые инструкций просьбы, умение пользоваться учебными принадлежностями, удерживаться в организованной деятельности за партой, выполнять задания с различными видами опор,  постепенно увеличивая степень самостоятельности  (от сопряженной деятельности до выполнения по образцу), соотносить учебный предмет с соответствующими видами интеллектуальной деятельности (математика – цифры, счет, примеры, задачи).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b="1" u="sng" dirty="0" smtClean="0">
                <a:solidFill>
                  <a:srgbClr val="C00000"/>
                </a:solidFill>
                <a:latin typeface="Georgia" pitchFamily="18" charset="0"/>
              </a:rPr>
              <a:t>Дозированная разгрузка в моменты дискомфорта или аффективных реакций</a:t>
            </a:r>
            <a:r>
              <a:rPr lang="ru-RU" altLang="ru-RU" dirty="0" smtClean="0">
                <a:solidFill>
                  <a:srgbClr val="C00000"/>
                </a:solidFill>
                <a:latin typeface="Georgia" pitchFamily="18" charset="0"/>
              </a:rPr>
              <a:t>: возможность уединиться, успокоиться , заняться стереотипными видами деятельности с сопровождением психолога.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/>
          </a:bodyPr>
          <a:lstStyle/>
          <a:p>
            <a:r>
              <a:rPr lang="ru-RU" altLang="ru-RU" sz="2400" b="1" dirty="0" smtClean="0">
                <a:latin typeface="Georgia" pitchFamily="18" charset="0"/>
              </a:rPr>
              <a:t>Рекомендации института проблем инклюзивного образования (</a:t>
            </a:r>
            <a:r>
              <a:rPr lang="en-US" altLang="ru-RU" sz="2400" b="1" dirty="0" smtClean="0">
                <a:latin typeface="Georgia" pitchFamily="18" charset="0"/>
              </a:rPr>
              <a:t>III </a:t>
            </a:r>
            <a:r>
              <a:rPr lang="ru-RU" altLang="ru-RU" sz="2400" b="1" dirty="0" smtClean="0">
                <a:latin typeface="Georgia" pitchFamily="18" charset="0"/>
              </a:rPr>
              <a:t> группа)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142984"/>
            <a:ext cx="8686800" cy="5715016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ru-RU" b="1" i="1" dirty="0" smtClean="0">
                <a:latin typeface="Georgia" pitchFamily="18" charset="0"/>
              </a:rPr>
              <a:t>Примерный образовательный маршрут: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1. Надомное? обучение по массовой программе или в классе малой наполняемости при сопровождении ассистента.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2. Обучение в инклюзивном классе возможно только при наличии ассистента.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3. Индивидуальная форма обучения по основным предметам с интеграцией в классе на предметах не основного цикла.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4. Возможно сочетание </a:t>
            </a:r>
            <a:r>
              <a:rPr lang="ru-RU" altLang="ru-RU" dirty="0" err="1" smtClean="0">
                <a:latin typeface="Georgia" pitchFamily="18" charset="0"/>
              </a:rPr>
              <a:t>дистантной</a:t>
            </a:r>
            <a:r>
              <a:rPr lang="ru-RU" altLang="ru-RU" dirty="0" smtClean="0">
                <a:latin typeface="Georgia" pitchFamily="18" charset="0"/>
              </a:rPr>
              <a:t> формы обучения и очной в мини группе.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5. Посещение занятий в обычной детской среде в рамках учреждения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dirty="0" smtClean="0">
                <a:latin typeface="Georgia" pitchFamily="18" charset="0"/>
              </a:rPr>
              <a:t>дополнительного образования при наличии сопровождения или в мини группе.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endParaRPr lang="ru-RU" altLang="ru-RU" dirty="0" smtClean="0">
              <a:latin typeface="Georgia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ru-RU" b="1" i="1" dirty="0" smtClean="0">
                <a:latin typeface="Georgia" pitchFamily="18" charset="0"/>
              </a:rPr>
              <a:t>Рекомендации по созданию условий для адаптации: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Arial" charset="0"/>
              <a:buChar char="•"/>
            </a:pPr>
            <a:r>
              <a:rPr lang="ru-RU" altLang="ru-RU" dirty="0" err="1" smtClean="0">
                <a:latin typeface="Georgia" pitchFamily="18" charset="0"/>
              </a:rPr>
              <a:t>Курация</a:t>
            </a:r>
            <a:r>
              <a:rPr lang="ru-RU" altLang="ru-RU" dirty="0" smtClean="0">
                <a:latin typeface="Georgia" pitchFamily="18" charset="0"/>
              </a:rPr>
              <a:t> врача психиатра.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Arial" charset="0"/>
              <a:buChar char="•"/>
            </a:pPr>
            <a:r>
              <a:rPr lang="ru-RU" altLang="ru-RU" dirty="0" smtClean="0">
                <a:latin typeface="Georgia" pitchFamily="18" charset="0"/>
              </a:rPr>
              <a:t>Наличие специалиста сопровождения (</a:t>
            </a:r>
            <a:r>
              <a:rPr lang="ru-RU" altLang="ru-RU" dirty="0" err="1" smtClean="0">
                <a:latin typeface="Georgia" pitchFamily="18" charset="0"/>
              </a:rPr>
              <a:t>тьютора</a:t>
            </a:r>
            <a:r>
              <a:rPr lang="ru-RU" altLang="ru-RU" dirty="0" smtClean="0">
                <a:latin typeface="Georgia" pitchFamily="18" charset="0"/>
              </a:rPr>
              <a:t>) при посещении детской группы.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Arial" charset="0"/>
              <a:buChar char="•"/>
            </a:pPr>
            <a:r>
              <a:rPr lang="ru-RU" altLang="ru-RU" dirty="0" smtClean="0">
                <a:latin typeface="Georgia" pitchFamily="18" charset="0"/>
              </a:rPr>
              <a:t>Наличие адаптированной образовательной программы, включая и программы сопровождения.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Arial" charset="0"/>
              <a:buChar char="•"/>
            </a:pPr>
            <a:r>
              <a:rPr lang="ru-RU" altLang="ru-RU" dirty="0" smtClean="0">
                <a:latin typeface="Georgia" pitchFamily="18" charset="0"/>
              </a:rPr>
              <a:t>Щадящий режим пребывания в школе (дополнительный выходной день или сокращение общей нагрузки во времени и т.п.).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Arial" charset="0"/>
              <a:buChar char="•"/>
            </a:pPr>
            <a:r>
              <a:rPr lang="ru-RU" altLang="ru-RU" dirty="0" smtClean="0">
                <a:latin typeface="Georgia" pitchFamily="18" charset="0"/>
              </a:rPr>
              <a:t>Индивидуальные и групповые занятия с психологом. 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Arial" charset="0"/>
              <a:buChar char="•"/>
            </a:pPr>
            <a:r>
              <a:rPr lang="ru-RU" altLang="ru-RU" dirty="0" smtClean="0">
                <a:latin typeface="Georgia" pitchFamily="18" charset="0"/>
              </a:rPr>
              <a:t>Индивидуальные занятия с дефектологом (формирование алгоритма продуктивной деятельности, в том числе и учебной) и психологом.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endParaRPr lang="ru-RU" altLang="ru-RU" b="1" i="1" dirty="0" smtClean="0">
              <a:solidFill>
                <a:schemeClr val="accent1"/>
              </a:solidFill>
              <a:latin typeface="Georgia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b="1" i="1" dirty="0" smtClean="0">
                <a:solidFill>
                  <a:srgbClr val="C00000"/>
                </a:solidFill>
                <a:latin typeface="Georgia" pitchFamily="18" charset="0"/>
              </a:rPr>
              <a:t>!  Особенности включения в образовательную среду: структурирование деятельности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Courier New" pitchFamily="49" charset="0"/>
              <a:buChar char="o"/>
            </a:pPr>
            <a:r>
              <a:rPr lang="ru-RU" altLang="ru-RU" dirty="0" smtClean="0">
                <a:solidFill>
                  <a:srgbClr val="C00000"/>
                </a:solidFill>
                <a:latin typeface="Georgia" pitchFamily="18" charset="0"/>
              </a:rPr>
              <a:t>Отработка  правил поведения в школе (на уроке, на перемене, в раздевалке, в столовой) 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Courier New" pitchFamily="49" charset="0"/>
              <a:buChar char="o"/>
            </a:pPr>
            <a:r>
              <a:rPr lang="ru-RU" altLang="ru-RU" dirty="0" smtClean="0">
                <a:solidFill>
                  <a:srgbClr val="C00000"/>
                </a:solidFill>
                <a:latin typeface="Georgia" pitchFamily="18" charset="0"/>
              </a:rPr>
              <a:t>Введение системы поощрений и лишений в случае нарушения правил. 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Courier New" pitchFamily="49" charset="0"/>
              <a:buChar char="o"/>
            </a:pPr>
            <a:r>
              <a:rPr lang="ru-RU" altLang="ru-RU" dirty="0" smtClean="0">
                <a:solidFill>
                  <a:srgbClr val="C00000"/>
                </a:solidFill>
                <a:latin typeface="Georgia" pitchFamily="18" charset="0"/>
              </a:rPr>
              <a:t>Формирование навыков социально-одобряемого поведения, проигрывание социальных ролей на занятиях с психологом «Знакомство», «Разговор по телефону», «В столовой», «На уроке» и т.п.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Courier New" pitchFamily="49" charset="0"/>
              <a:buChar char="o"/>
            </a:pPr>
            <a:r>
              <a:rPr lang="ru-RU" altLang="ru-RU" dirty="0" smtClean="0">
                <a:solidFill>
                  <a:srgbClr val="C00000"/>
                </a:solidFill>
                <a:latin typeface="Georgia" pitchFamily="18" charset="0"/>
              </a:rPr>
              <a:t>Составление индивидуального расписания на неделю, подробного на день.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Courier New" pitchFamily="49" charset="0"/>
              <a:buChar char="o"/>
            </a:pPr>
            <a:r>
              <a:rPr lang="ru-RU" altLang="ru-RU" dirty="0" smtClean="0">
                <a:solidFill>
                  <a:srgbClr val="C00000"/>
                </a:solidFill>
                <a:latin typeface="Georgia" pitchFamily="18" charset="0"/>
              </a:rPr>
              <a:t>Выработка алгоритмов выполнения учебных  заданий с различными видами опор. 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Courier New" pitchFamily="49" charset="0"/>
              <a:buChar char="o"/>
            </a:pPr>
            <a:r>
              <a:rPr lang="ru-RU" altLang="ru-RU" dirty="0" smtClean="0">
                <a:solidFill>
                  <a:srgbClr val="C00000"/>
                </a:solidFill>
                <a:latin typeface="Georgia" pitchFamily="18" charset="0"/>
              </a:rPr>
              <a:t>Ведение дневника настроения.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/>
          </a:bodyPr>
          <a:lstStyle/>
          <a:p>
            <a:r>
              <a:rPr lang="ru-RU" altLang="ru-RU" sz="2400" b="1" dirty="0" smtClean="0">
                <a:latin typeface="Georgia" pitchFamily="18" charset="0"/>
              </a:rPr>
              <a:t>Рекомендации института проблем инклюзивного образования (</a:t>
            </a:r>
            <a:r>
              <a:rPr lang="en-US" altLang="ru-RU" sz="2400" b="1" dirty="0" smtClean="0">
                <a:latin typeface="Georgia" pitchFamily="18" charset="0"/>
              </a:rPr>
              <a:t>IV </a:t>
            </a:r>
            <a:r>
              <a:rPr lang="ru-RU" altLang="ru-RU" sz="2400" b="1" dirty="0" smtClean="0">
                <a:latin typeface="Georgia" pitchFamily="18" charset="0"/>
              </a:rPr>
              <a:t> группа)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142984"/>
            <a:ext cx="8686800" cy="5715016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ru-RU" sz="1350" b="1" i="1" dirty="0" smtClean="0">
                <a:latin typeface="Georgia" pitchFamily="18" charset="0"/>
              </a:rPr>
              <a:t>Примерный образовательный маршрут: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sz="1350" dirty="0" smtClean="0">
                <a:latin typeface="Georgia" pitchFamily="18" charset="0"/>
              </a:rPr>
              <a:t>1. Обучение в инклюзивном классе. При инклюзивном обучении в массовой школе нуждается в щадящем режиме.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sz="1350" dirty="0" smtClean="0">
                <a:latin typeface="Georgia" pitchFamily="18" charset="0"/>
              </a:rPr>
              <a:t>2. Возможно посещение ОУ V</a:t>
            </a:r>
            <a:r>
              <a:rPr lang="ru-RU" altLang="ru-RU" sz="1350" dirty="0" smtClean="0">
                <a:latin typeface="Arial" charset="0"/>
              </a:rPr>
              <a:t>-</a:t>
            </a:r>
            <a:r>
              <a:rPr lang="ru-RU" altLang="ru-RU" sz="1350" dirty="0" smtClean="0">
                <a:latin typeface="Georgia" pitchFamily="18" charset="0"/>
              </a:rPr>
              <a:t>го вида в классе малой наполняемостью.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sz="1350" dirty="0" smtClean="0">
                <a:latin typeface="Georgia" pitchFamily="18" charset="0"/>
              </a:rPr>
              <a:t>3. Обучение в школе надомного обучения по массовой программе с сопровождением в период адаптации.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sz="1350" dirty="0" smtClean="0">
                <a:latin typeface="Georgia" pitchFamily="18" charset="0"/>
              </a:rPr>
              <a:t>4. Посещение групповых занятий в учреждении дополнительного образования.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ru-RU" sz="1350" b="1" i="1" dirty="0" smtClean="0">
                <a:latin typeface="Georgia" pitchFamily="18" charset="0"/>
              </a:rPr>
              <a:t>Рекомендации по созданию условий для адаптации: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sz="1350" dirty="0" smtClean="0">
                <a:latin typeface="Georgia" pitchFamily="18" charset="0"/>
              </a:rPr>
              <a:t>Наличие специалиста сопровождения на период адаптации в условиях класса.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sz="1350" dirty="0" smtClean="0">
                <a:latin typeface="Georgia" pitchFamily="18" charset="0"/>
              </a:rPr>
              <a:t>Составление адаптированной образовательной программы и программы сопровождения.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sz="1350" dirty="0" smtClean="0">
                <a:latin typeface="Georgia" pitchFamily="18" charset="0"/>
              </a:rPr>
              <a:t>Щадящий режим пребывания в школе (дополнительный выходной день или сокращение общей нагрузки во времени и т.п.).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sz="1350" dirty="0" smtClean="0">
                <a:latin typeface="Georgia" pitchFamily="18" charset="0"/>
              </a:rPr>
              <a:t>Индивидуальные и групповые занятия с психологом.  Индивидуальные занятия с дефектологом, занятия с психологом по построению модели психического другого, развитию навыков социального взаимодействия.  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sz="1350" dirty="0" smtClean="0">
                <a:latin typeface="Georgia" pitchFamily="18" charset="0"/>
              </a:rPr>
              <a:t>Наблюдение врача психиатра.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 2" pitchFamily="18" charset="2"/>
              <a:buNone/>
            </a:pPr>
            <a:r>
              <a:rPr lang="ru-RU" altLang="ru-RU" sz="1350" b="1" i="1" dirty="0" smtClean="0">
                <a:solidFill>
                  <a:srgbClr val="C00000"/>
                </a:solidFill>
                <a:latin typeface="Georgia" pitchFamily="18" charset="0"/>
              </a:rPr>
              <a:t>!  Особенности включения в образовательную среду: эмоциональное подкрепление.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ru-RU" sz="1350" dirty="0" smtClean="0">
                <a:solidFill>
                  <a:srgbClr val="C00000"/>
                </a:solidFill>
                <a:latin typeface="Georgia" pitchFamily="18" charset="0"/>
              </a:rPr>
              <a:t>При низких темповых характеристиках работы в группе предлагать меньший объем заданий.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ru-RU" sz="1350" dirty="0" smtClean="0">
                <a:solidFill>
                  <a:srgbClr val="C00000"/>
                </a:solidFill>
                <a:latin typeface="Georgia" pitchFamily="18" charset="0"/>
              </a:rPr>
              <a:t>Обходить прогнозируемые трудности ответов на вопросы и выполнении заданий у доски.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ru-RU" sz="1350" dirty="0" smtClean="0">
                <a:solidFill>
                  <a:srgbClr val="C00000"/>
                </a:solidFill>
                <a:latin typeface="Georgia" pitchFamily="18" charset="0"/>
              </a:rPr>
              <a:t>Подкреплять эмоционально, хвалить за малейшие успехи.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ru-RU" sz="1350" dirty="0" smtClean="0">
                <a:solidFill>
                  <a:srgbClr val="C00000"/>
                </a:solidFill>
                <a:latin typeface="Georgia" pitchFamily="18" charset="0"/>
              </a:rPr>
              <a:t>При проявлении двигательных стереотипий необходима эмоциональная разгрузка.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altLang="ru-RU" sz="1350" dirty="0" smtClean="0">
                <a:solidFill>
                  <a:srgbClr val="C00000"/>
                </a:solidFill>
                <a:latin typeface="Georgia" pitchFamily="18" charset="0"/>
              </a:rPr>
              <a:t>Упражнение в понимании эмоциональных проявлений человека,  выражений эмоций с помощью пантомимики.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85728"/>
            <a:ext cx="8686800" cy="6357958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rgbClr val="002060"/>
                </a:solidFill>
                <a:hlinkClick r:id="rId2"/>
              </a:rPr>
              <a:t>По материалам презентаций специалистов краевого ЦПМСС : </a:t>
            </a:r>
            <a:r>
              <a:rPr lang="en-US" dirty="0" smtClean="0">
                <a:hlinkClick r:id="rId2"/>
              </a:rPr>
              <a:t>http://kraicentre.ru/</a:t>
            </a:r>
            <a:endParaRPr lang="ru-RU" dirty="0" smtClean="0">
              <a:hlinkClick r:id="rId2"/>
            </a:endParaRPr>
          </a:p>
          <a:p>
            <a:r>
              <a:rPr lang="en-US" dirty="0" smtClean="0">
                <a:hlinkClick r:id="rId2"/>
              </a:rPr>
              <a:t>http://edu-open.ru/</a:t>
            </a:r>
            <a:endParaRPr lang="ru-RU" dirty="0" smtClean="0"/>
          </a:p>
          <a:p>
            <a:endParaRPr lang="ru-RU" dirty="0" smtClean="0"/>
          </a:p>
          <a:p>
            <a:r>
              <a:rPr lang="en-US" dirty="0" smtClean="0">
                <a:hlinkClick r:id="rId3"/>
              </a:rPr>
              <a:t>http://www.krao.ru/at-topic.php?iid=499&amp;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(Методические рекомендации по формированию учебных планов для организации образовательного процесса детям с ограниченными возможностями здоровья в Красноярском крае)</a:t>
            </a:r>
          </a:p>
          <a:p>
            <a:pPr>
              <a:buNone/>
            </a:pPr>
            <a:endParaRPr lang="ru-RU" dirty="0" smtClean="0"/>
          </a:p>
          <a:p>
            <a:r>
              <a:rPr lang="en-US" dirty="0" smtClean="0">
                <a:hlinkClick r:id="rId4"/>
              </a:rPr>
              <a:t>http://www.krao.ru/at-topic.php?iid=515&amp;</a:t>
            </a:r>
            <a:endParaRPr lang="ru-RU" dirty="0" smtClean="0"/>
          </a:p>
          <a:p>
            <a:r>
              <a:rPr lang="ru-RU" dirty="0" smtClean="0"/>
              <a:t>Порядок разработки адаптированной образовательной программы</a:t>
            </a:r>
          </a:p>
          <a:p>
            <a:endParaRPr lang="ru-RU" dirty="0" smtClean="0"/>
          </a:p>
          <a:p>
            <a:r>
              <a:rPr lang="en-US" dirty="0" smtClean="0">
                <a:hlinkClick r:id="rId5"/>
              </a:rPr>
              <a:t>http://edu-open.ru/Default.aspx?tabid=87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(Материалы по реализации инклюзивного образования на сайте Института проблем инклюзивного образования)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/>
              <a:t>Этапы работы по сопровождению ребенка с </a:t>
            </a:r>
            <a:r>
              <a:rPr lang="ru-RU" sz="3200" b="1" dirty="0" err="1" smtClean="0"/>
              <a:t>овз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Предварительный</a:t>
            </a:r>
          </a:p>
          <a:p>
            <a:r>
              <a:rPr lang="ru-RU" dirty="0" smtClean="0"/>
              <a:t>Диагностика</a:t>
            </a:r>
          </a:p>
          <a:p>
            <a:r>
              <a:rPr lang="ru-RU" dirty="0" smtClean="0"/>
              <a:t>Разработка </a:t>
            </a:r>
          </a:p>
          <a:p>
            <a:r>
              <a:rPr lang="ru-RU" dirty="0" smtClean="0"/>
              <a:t>Реализация</a:t>
            </a:r>
          </a:p>
          <a:p>
            <a:r>
              <a:rPr lang="ru-RU" dirty="0" smtClean="0"/>
              <a:t>Анализ и коррекция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Оформление индивидуальной образовательной программы представляет собой: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60986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 титульный лист программы с указанием наименования учреждения, назначение программы, срок реализации, </a:t>
            </a:r>
            <a:r>
              <a:rPr lang="ru-RU" dirty="0" err="1" smtClean="0"/>
              <a:t>адресность</a:t>
            </a:r>
            <a:r>
              <a:rPr lang="ru-RU" dirty="0" smtClean="0"/>
              <a:t> программы (фамилия, имя обучающегося, год обучения), гриф утверждения руководителем, согласование с родителями и председателем </a:t>
            </a:r>
            <a:r>
              <a:rPr lang="ru-RU" dirty="0" err="1" smtClean="0"/>
              <a:t>ПМПк</a:t>
            </a:r>
            <a:r>
              <a:rPr lang="ru-RU" dirty="0" smtClean="0"/>
              <a:t> школы, указанием специалиста, который является ответственным за реализацию индивидуальной образовательной программы);</a:t>
            </a:r>
          </a:p>
          <a:p>
            <a:r>
              <a:rPr lang="ru-RU" dirty="0" smtClean="0"/>
              <a:t> пояснительная записка, в которой излагается краткая психолого-педагогическая характеристика ребенка с перечнем сформированных умений и навыков и тех, которые не сформированы в должной степени, структура индивидуальной образовательной программы, её цели и задачи);</a:t>
            </a:r>
          </a:p>
          <a:p>
            <a:r>
              <a:rPr lang="ru-RU" dirty="0" smtClean="0"/>
              <a:t> индивидуальный учебный план;</a:t>
            </a:r>
          </a:p>
          <a:p>
            <a:r>
              <a:rPr lang="ru-RU" dirty="0" smtClean="0"/>
              <a:t> содержание программы;</a:t>
            </a:r>
          </a:p>
          <a:p>
            <a:r>
              <a:rPr lang="ru-RU" dirty="0" smtClean="0"/>
              <a:t> мониторинг достижений обучающегося, в котором конкретно сформулированы результаты реализации программы на уровне динамики показателей психического и психологического развития обучающегося и уровне </a:t>
            </a:r>
            <a:r>
              <a:rPr lang="ru-RU" dirty="0" err="1" smtClean="0"/>
              <a:t>сформированности</a:t>
            </a:r>
            <a:r>
              <a:rPr lang="ru-RU" dirty="0" smtClean="0"/>
              <a:t> ключевых компетенций;</a:t>
            </a:r>
          </a:p>
          <a:p>
            <a:r>
              <a:rPr lang="ru-RU" dirty="0" smtClean="0"/>
              <a:t> заключение и рекомендации, в котором формулируется обоснование внесения корректив по результатам промежуточной диагностики и заключение о реализации индивидуальной программы в целом при обсуждении данного вопроса в рамках итогового </a:t>
            </a:r>
            <a:r>
              <a:rPr lang="ru-RU" dirty="0" err="1" smtClean="0"/>
              <a:t>психолого-медико-педагогического</a:t>
            </a:r>
            <a:r>
              <a:rPr lang="ru-RU" dirty="0" smtClean="0"/>
              <a:t> консилиума в конце учебного года).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Программа коррекционной работы:</a:t>
            </a:r>
            <a:br>
              <a:rPr lang="ru-RU" dirty="0" smtClean="0"/>
            </a:br>
            <a:r>
              <a:rPr lang="ru-RU" sz="2200" dirty="0" smtClean="0"/>
              <a:t>(</a:t>
            </a:r>
            <a:r>
              <a:rPr lang="ru-RU" sz="2200" dirty="0" err="1" smtClean="0"/>
              <a:t>Сабельникова</a:t>
            </a:r>
            <a:r>
              <a:rPr lang="ru-RU" sz="2200" dirty="0" smtClean="0"/>
              <a:t> </a:t>
            </a:r>
            <a:r>
              <a:rPr lang="ru-RU" sz="2200" dirty="0" smtClean="0"/>
              <a:t>Светлана </a:t>
            </a:r>
            <a:r>
              <a:rPr lang="ru-RU" sz="2200" dirty="0" smtClean="0"/>
              <a:t>Игоревна)</a:t>
            </a:r>
            <a:endParaRPr lang="ru-RU" sz="2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None/>
            </a:pPr>
            <a:r>
              <a:rPr lang="ru-RU" dirty="0" smtClean="0"/>
              <a:t>1) систему комплексного </a:t>
            </a:r>
            <a:r>
              <a:rPr lang="ru-RU" dirty="0" err="1" smtClean="0"/>
              <a:t>психолого-медико-педагогического</a:t>
            </a:r>
            <a:r>
              <a:rPr lang="ru-RU" dirty="0" smtClean="0"/>
              <a:t> сопровождения детей с ОВЗ в условиях образовательного процесса, включающего </a:t>
            </a:r>
            <a:r>
              <a:rPr lang="ru-RU" dirty="0" err="1" smtClean="0"/>
              <a:t>психолого-медико-педагогическое</a:t>
            </a:r>
            <a:r>
              <a:rPr lang="ru-RU" dirty="0" smtClean="0"/>
              <a:t> обследование с целью выявления их особых  образовательных потребностей, мониторинг динамики развития детей, их успешности в освоении  основной образовательной программы основного общего образования, корректировку коррекционных мероприятий;</a:t>
            </a:r>
          </a:p>
          <a:p>
            <a:endParaRPr lang="ru-RU" dirty="0" smtClean="0">
              <a:hlinkClick r:id="rId2"/>
            </a:endParaRPr>
          </a:p>
          <a:p>
            <a:r>
              <a:rPr lang="en-US" dirty="0" smtClean="0">
                <a:hlinkClick r:id="rId2"/>
              </a:rPr>
              <a:t>http://www.myshared.ru/slide/764399/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Программа коррекционной работы: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None/>
            </a:pPr>
            <a:r>
              <a:rPr lang="ru-RU" dirty="0" smtClean="0"/>
              <a:t>2) создание специальных условий обучения и воспитания детей с ОВЗ, в  том числе </a:t>
            </a:r>
            <a:r>
              <a:rPr lang="ru-RU" dirty="0" err="1" smtClean="0"/>
              <a:t>безбарьерной</a:t>
            </a:r>
            <a:r>
              <a:rPr lang="ru-RU" dirty="0" smtClean="0"/>
              <a:t> среды их жизнедеятельности, использование специальных  образовательных программ и методов обучения и воспитания, специальных учебников, учебных пособий и дидактических материалов, технических средств обучения коллективного и индивидуального пользования, предоставление услуг помощника, оказывающего детям необходимую техническую помощь, проведение групповых и индивидуальных занятий;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Программа коррекционной работы: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None/>
            </a:pPr>
            <a:r>
              <a:rPr lang="ru-RU" dirty="0" smtClean="0"/>
              <a:t>3) взаимодействие в разработке и реализации коррекционных  мероприятий учителей, специалистов в области коррекционной педагогики, медицинских работников  образовательного учреждения и других организаций, специализирующихся в области  семьи и  других институтов общества, которое должно обеспечиваться в единстве урочной, внеурочной и внешкольной деятельности;</a:t>
            </a:r>
          </a:p>
          <a:p>
            <a:pPr>
              <a:buFont typeface="Wingdings" pitchFamily="2" charset="2"/>
              <a:buNone/>
            </a:pPr>
            <a:r>
              <a:rPr lang="ru-RU" dirty="0" smtClean="0"/>
              <a:t> 4)планируемые результаты коррекционной работы.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3600" dirty="0" smtClean="0"/>
              <a:t> </a:t>
            </a:r>
            <a:r>
              <a:rPr lang="ru-RU" dirty="0" smtClean="0"/>
              <a:t>Стратегическая цель в организации в организации коррекционной работы: создание оптимальных условий для освоения детьми с ОВЗ основной образовательной программы основного общего образования и их интеграция в ОУ.</a:t>
            </a:r>
          </a:p>
          <a:p>
            <a:r>
              <a:rPr lang="ru-RU" dirty="0" smtClean="0"/>
              <a:t> Программа коррекционной работы с ребёнком с ОВЗ как структурный элемент основной образовательной программы основного общего образования должна представить предполагаемые результаты обучения на 3 уровнях: предметном, личностном, </a:t>
            </a:r>
            <a:r>
              <a:rPr lang="ru-RU" dirty="0" err="1" smtClean="0"/>
              <a:t>метапредметном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Личностные результаты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285860"/>
            <a:ext cx="8686800" cy="5000660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None/>
            </a:pPr>
            <a:r>
              <a:rPr lang="ru-RU" dirty="0" smtClean="0"/>
              <a:t>коррекционной работы с ребёнком с ОВЗ в общеобразовательной школе:</a:t>
            </a:r>
          </a:p>
          <a:p>
            <a:r>
              <a:rPr lang="ru-RU" dirty="0" smtClean="0"/>
              <a:t>активное включение в общение и взаимодействие со сверстниками (включая нормально развивающихся)на принципах сохранения и укрепления личного здоровья;</a:t>
            </a:r>
          </a:p>
          <a:p>
            <a:r>
              <a:rPr lang="ru-RU" dirty="0" smtClean="0"/>
              <a:t>проявление  позитивных качеств личности и управление своими эмоциями в различных ситуациях риска нарушения здоровья в процессе  взаимодействия  со сверстниками и взрослыми людьми;</a:t>
            </a:r>
          </a:p>
          <a:p>
            <a:r>
              <a:rPr lang="ru-RU" dirty="0" smtClean="0"/>
              <a:t>проявление дисциплинированности и упорства в образовательной деятельности для достижения значимых результатов при условии сохранения и укрепления здоровья;</a:t>
            </a:r>
            <a:endParaRPr lang="ru-RU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Личностные результаты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357298"/>
            <a:ext cx="8686800" cy="4722827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None/>
            </a:pPr>
            <a:r>
              <a:rPr lang="ru-RU" dirty="0" smtClean="0"/>
              <a:t>коррекционной работы с ребёнком с ОВЗ в общеобразовательной школе: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формирование адекватных представлений о собственных возможностях и ограничениях, о насущно необходимом  жизнеобеспечении;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формирование навыков самообслуживания дома и в школе и веры в свои силы в овладении  ими;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расширение и обогащение опыта реального взаимодействия ребёнка с бытовым окружением, миром природных явлений и вещей, формирование адекватного представления об опасности и безопасности и понимания значимости  собственной активности  во взаимодействии с окружающей природной и бытовой средой;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Личностные результаты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357298"/>
            <a:ext cx="8686800" cy="4722827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None/>
            </a:pPr>
            <a:r>
              <a:rPr lang="ru-RU" dirty="0" smtClean="0"/>
              <a:t>коррекционной работы с ребёнком с ОВЗ в общеобразовательной школе: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формирование знания правил  коммуникации и умения использовать  их, расширение и обогащение  опыта коммуникации в ближнем и дальнем окружении; развитие способности осмыслять  и присваивать  чужой опыт  и делиться  своим опытом, используя вербальные и невербальные  возможности (игра, чтение, рисунок как коммуникация и др.);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формирование знания о правилах поведения в разных социальных ситуациях и с людьми разного социального статуса, с взрослыми разного возраста и детьми , со знакомыми и незнакомыми людьми;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Личностные результаты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214422"/>
            <a:ext cx="8686800" cy="486570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None/>
            </a:pPr>
            <a:r>
              <a:rPr lang="ru-RU" dirty="0" smtClean="0"/>
              <a:t>коррекционной работы с ребёнком с ОВЗ в общеобразовательной школе: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освоение  необходимых социальных ритуалов, осознание возможностей и допустимых границ социальных контактов, формирование  способности удерживать адекватную дистанцию в зависимости от ситуации общения; 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ориентация в устройстве школьной жизни и формирование понимания значения праздника дома и в школе, устойчивого желания участвовать  в устройстве праздника.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b="1" dirty="0" err="1" smtClean="0"/>
              <a:t>Метапредметные</a:t>
            </a:r>
            <a:r>
              <a:rPr lang="ru-RU" dirty="0" smtClean="0"/>
              <a:t> </a:t>
            </a:r>
            <a:r>
              <a:rPr lang="ru-RU" b="1" dirty="0" smtClean="0"/>
              <a:t>результаты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214422"/>
            <a:ext cx="8686800" cy="4865703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None/>
            </a:pPr>
            <a:r>
              <a:rPr lang="ru-RU" dirty="0" smtClean="0"/>
              <a:t>коррекционной работы с ребёнком с ОВЗ в общеобразовательной школе: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 овладение способностью понимать цели и задачи  учебной деятельности и стремиться к их осуществлению;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формирование умений планировать, контролировать и оценивать учебные действия в соответствии с поставленной задачей и условиями реализации;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формирование умения понимать причины успеха / неудачи учебной деятельности и оценивать собственные учебные действия в соответствии с поставленной задачей и условиями  её реализации </a:t>
            </a:r>
            <a:endParaRPr lang="ru-RU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/>
              <a:t>Метапредметные</a:t>
            </a:r>
            <a:r>
              <a:rPr lang="ru-RU" dirty="0" smtClean="0"/>
              <a:t> </a:t>
            </a:r>
            <a:r>
              <a:rPr lang="ru-RU" b="1" dirty="0" smtClean="0"/>
              <a:t>результаты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357298"/>
            <a:ext cx="8686800" cy="4722827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None/>
            </a:pPr>
            <a:r>
              <a:rPr lang="ru-RU" dirty="0" smtClean="0"/>
              <a:t>коррекционной работы с ребёнком с ОВЗ в общеобразовательной школе: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освоение начальных форм  познавательной и личностной рефлексии;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активное использование речевых средств, средств информационно-коммуникативных технологий для решения познавательных  задач;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готовность слушать собеседника и вести  диалог, готовность признавать существование различных точек зрения и право каждого иметь свою, готовность излагать своё мнение и аргументировать  свою точку зрения и оценку событий</a:t>
            </a:r>
            <a:endParaRPr lang="ru-RU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Содержательный раздел коррекционной программы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732358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dirty="0" smtClean="0"/>
              <a:t>Описание механизма взаимодействия специалистов (план работы </a:t>
            </a:r>
            <a:r>
              <a:rPr lang="ru-RU" dirty="0" err="1" smtClean="0"/>
              <a:t>ПМПк</a:t>
            </a:r>
            <a:r>
              <a:rPr lang="ru-RU" dirty="0" smtClean="0"/>
              <a:t>)</a:t>
            </a:r>
          </a:p>
          <a:p>
            <a:pPr algn="just"/>
            <a:r>
              <a:rPr lang="ru-RU" dirty="0" smtClean="0"/>
              <a:t>Описание содержания и организации диагностической работы с ребёнком с ОВЗ и оценки эффективности коррекционной работы в образовательном учреждении;</a:t>
            </a:r>
          </a:p>
          <a:p>
            <a:pPr algn="just"/>
            <a:r>
              <a:rPr lang="ru-RU" dirty="0" smtClean="0"/>
              <a:t>Набор коррекционных программ по отношению к конкретным детям и группам детей с учётом  их индивидуальных психофизиологических особенностей и возраста (программа по преодолению трудностей обучения, программа коррекции и развития ВПФ, программа коррекции  эмоционально-волевой и личностной сфер ребёнка с ОВЗ;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Содержательный раздел коррекционной программы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357298"/>
            <a:ext cx="8686800" cy="472282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endParaRPr lang="ru-RU" dirty="0" smtClean="0"/>
          </a:p>
          <a:p>
            <a:r>
              <a:rPr lang="ru-RU" dirty="0" smtClean="0"/>
              <a:t>Программа коррекции социально-культурной и бытовой адаптации; программы узких специалистов по специализированной коррекционной помощи ребёнку с ОВЗ);</a:t>
            </a:r>
          </a:p>
          <a:p>
            <a:r>
              <a:rPr lang="ru-RU" dirty="0" smtClean="0"/>
              <a:t>Программу консультативной работы и информационно-просветительской работы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Организационный раздел коррекционной программы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Анализ возможностей  образовательного учреждения  по созданию специальных условий обучения и воспитания ребёнка с ОВЗ;</a:t>
            </a:r>
          </a:p>
          <a:p>
            <a:r>
              <a:rPr lang="ru-RU" dirty="0" smtClean="0"/>
              <a:t> ведущие принципы коррекционной работы и их реализация в организации коррекционных занятий, в подборе форм и методов и приёмов работы с детьми с ОВЗ с учётом  их индивидуальных   психофизиологических и личностных особенностей и возраста.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Содержание  программы коррекционной работы педагога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dirty="0" smtClean="0"/>
              <a:t>должна быть выстроена  в логике коррекционной программы  образовательного учреждения</a:t>
            </a:r>
          </a:p>
          <a:p>
            <a:pPr>
              <a:buFont typeface="Wingdings" pitchFamily="2" charset="2"/>
              <a:buChar char="§"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Целевой  раздел коррекционной программы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 обоснование необходимости реализации  программы;</a:t>
            </a:r>
          </a:p>
          <a:p>
            <a:r>
              <a:rPr lang="ru-RU" dirty="0" smtClean="0"/>
              <a:t>  тактические задачи  педагога в организации коррекционной работы;</a:t>
            </a:r>
          </a:p>
          <a:p>
            <a:r>
              <a:rPr lang="ru-RU" dirty="0" smtClean="0"/>
              <a:t>предметные результаты коррекционной работы;</a:t>
            </a:r>
          </a:p>
          <a:p>
            <a:r>
              <a:rPr lang="ru-RU" dirty="0" smtClean="0"/>
              <a:t>личностные результаты  коррекционной работы;</a:t>
            </a:r>
          </a:p>
          <a:p>
            <a:r>
              <a:rPr lang="ru-RU" dirty="0" err="1" smtClean="0"/>
              <a:t>метапредметные</a:t>
            </a:r>
            <a:r>
              <a:rPr lang="ru-RU" dirty="0" smtClean="0"/>
              <a:t> результаты коррекционной работы;</a:t>
            </a:r>
          </a:p>
          <a:p>
            <a:r>
              <a:rPr lang="ru-RU" dirty="0" smtClean="0"/>
              <a:t>универсальные  учебные действия, формируемые в процессе коррекционной работы;</a:t>
            </a:r>
          </a:p>
          <a:p>
            <a:r>
              <a:rPr lang="ru-RU" dirty="0" smtClean="0"/>
              <a:t>систему оценки достижения планируемых результатов.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/>
              <a:t>Личностные и </a:t>
            </a:r>
            <a:r>
              <a:rPr lang="ru-RU" sz="2800" b="1" dirty="0" err="1" smtClean="0"/>
              <a:t>метапредметные</a:t>
            </a:r>
            <a:r>
              <a:rPr lang="ru-RU" sz="2800" b="1" dirty="0" smtClean="0"/>
              <a:t>  результаты коррекционной работы, а также универсальные учебные действия 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endParaRPr lang="ru-RU" dirty="0" smtClean="0"/>
          </a:p>
          <a:p>
            <a:pPr>
              <a:buFont typeface="Wingdings" pitchFamily="2" charset="2"/>
              <a:buNone/>
            </a:pPr>
            <a:r>
              <a:rPr lang="ru-RU" dirty="0" smtClean="0"/>
              <a:t>выбираются педагогом из общего списка с учётом  предметного содержания, особенностей  психофизиологических и личностных  нарушений  ребёнка (группы детей)  и продолжительности коррекционной работы.</a:t>
            </a:r>
            <a:endParaRPr lang="ru-RU" b="1" dirty="0" smtClean="0"/>
          </a:p>
          <a:p>
            <a:pPr>
              <a:buFont typeface="Wingdings" pitchFamily="2" charset="2"/>
              <a:buNone/>
            </a:pPr>
            <a:r>
              <a:rPr lang="ru-RU" dirty="0" smtClean="0"/>
              <a:t> 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/>
              <a:t>Система оценки достижения  планируемых  результатов  коррекционной работы: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ru-RU" dirty="0" smtClean="0"/>
              <a:t>тесты-задания  для оценки  предметных  результатов  коррекционной работы;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упражнения  для оценки  </a:t>
            </a:r>
            <a:r>
              <a:rPr lang="ru-RU" dirty="0" err="1" smtClean="0"/>
              <a:t>сформированности</a:t>
            </a:r>
            <a:r>
              <a:rPr lang="ru-RU" dirty="0" smtClean="0"/>
              <a:t>  </a:t>
            </a:r>
            <a:r>
              <a:rPr lang="ru-RU" dirty="0" err="1" smtClean="0"/>
              <a:t>метапредметных</a:t>
            </a:r>
            <a:r>
              <a:rPr lang="ru-RU" dirty="0" smtClean="0"/>
              <a:t>  результатов и универсальных  учебных действий;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упражнения (беседа) для оценки  </a:t>
            </a:r>
            <a:r>
              <a:rPr lang="ru-RU" dirty="0" err="1" smtClean="0"/>
              <a:t>сформированности</a:t>
            </a:r>
            <a:r>
              <a:rPr lang="ru-RU" dirty="0" smtClean="0"/>
              <a:t>  личностных результатов  коррекционной работы.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Содержательный раздел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357298"/>
            <a:ext cx="8686800" cy="4722827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None/>
            </a:pPr>
            <a:r>
              <a:rPr lang="ru-RU" dirty="0" smtClean="0"/>
              <a:t>состоит из учебно-тематического плана  и содержания коррекционной работы педагога;</a:t>
            </a:r>
          </a:p>
          <a:p>
            <a:pPr>
              <a:buFont typeface="Wingdings" pitchFamily="2" charset="2"/>
              <a:buNone/>
            </a:pPr>
            <a:r>
              <a:rPr lang="ru-RU" sz="4600" b="1" dirty="0" smtClean="0"/>
              <a:t>Организационный раздел </a:t>
            </a:r>
            <a:r>
              <a:rPr lang="ru-RU" dirty="0" smtClean="0"/>
              <a:t>включает</a:t>
            </a:r>
            <a:r>
              <a:rPr lang="ru-RU" b="1" dirty="0" smtClean="0"/>
              <a:t>: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режим занятий, форму их проведения  и организационную структуру;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описание основных приёмов и методов  коррекционной работы, применяемых  при реализации данной программы  коррекционной работы;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методическое и техническое сопровождение  реализации коррекционной программы;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план взаимодействия с другими педагогами и медицинскими  работниками.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Условия реализации коррекционной программы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 создание (по необходимости) </a:t>
            </a:r>
            <a:r>
              <a:rPr lang="ru-RU" dirty="0" err="1" smtClean="0"/>
              <a:t>безбарьерной</a:t>
            </a:r>
            <a:r>
              <a:rPr lang="ru-RU" dirty="0" smtClean="0"/>
              <a:t> среды жизнедеятельности особого ребёнка  в ОУ;</a:t>
            </a:r>
          </a:p>
          <a:p>
            <a:r>
              <a:rPr lang="ru-RU" dirty="0" smtClean="0"/>
              <a:t>наличие специальных образовательных программ, и специальных учебников, учебных пособий и дидактических материалов; </a:t>
            </a:r>
          </a:p>
          <a:p>
            <a:r>
              <a:rPr lang="ru-RU" dirty="0" smtClean="0"/>
              <a:t> наличие специальных  технических средств обучения по необходимости , средств обучения индивидуального и </a:t>
            </a:r>
            <a:r>
              <a:rPr lang="ru-RU" dirty="0" err="1" smtClean="0"/>
              <a:t>колллективного</a:t>
            </a:r>
            <a:r>
              <a:rPr lang="ru-RU" dirty="0" smtClean="0"/>
              <a:t> доступа;</a:t>
            </a:r>
          </a:p>
          <a:p>
            <a:r>
              <a:rPr lang="ru-RU" dirty="0" smtClean="0"/>
              <a:t>наличие педагогов  определённого уровня квалификации для организации коррекционной работы с различными типами  детей с ОВЗ;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Условия реализации коррекционной программы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66092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наличие  в образовательном учреждении узких специалистов или их привлечение к коррекционной работе, организация  взаимодействия  с другими организациями и учреждениями (по необходимости);</a:t>
            </a:r>
          </a:p>
          <a:p>
            <a:r>
              <a:rPr lang="ru-RU" dirty="0" smtClean="0"/>
              <a:t>возможность проведения групповых и индивидуальных коррекционных занятий;</a:t>
            </a:r>
          </a:p>
          <a:p>
            <a:r>
              <a:rPr lang="ru-RU" dirty="0" smtClean="0"/>
              <a:t>наличие  в образовательном учреждении </a:t>
            </a:r>
            <a:r>
              <a:rPr lang="ru-RU" dirty="0" err="1" smtClean="0"/>
              <a:t>тьютора</a:t>
            </a:r>
            <a:r>
              <a:rPr lang="ru-RU" dirty="0" smtClean="0"/>
              <a:t>, непосредственно отвечающего  за организацию индивидуальной коррекционной работы;</a:t>
            </a:r>
          </a:p>
          <a:p>
            <a:r>
              <a:rPr lang="ru-RU" dirty="0" smtClean="0"/>
              <a:t>механизм взаимодействия в разработке и реализации коррекционных мероприятий педагогов, узких специалистов и медицинских работников;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Условия реализации коррекционной программы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возможность обеспечить физкультурно-оздоровительную работу с особыми детьми;</a:t>
            </a:r>
          </a:p>
          <a:p>
            <a:r>
              <a:rPr lang="ru-RU" dirty="0" smtClean="0"/>
              <a:t>обеспечение участия всех детей с ОВЗ, независимо от степени выраженности нарушений их развития, вместе с нормально развивающимися детьми в проведении воспитательных, культурно-развлекательных и иных </a:t>
            </a:r>
            <a:r>
              <a:rPr lang="ru-RU" dirty="0" err="1" smtClean="0"/>
              <a:t>досуговых</a:t>
            </a:r>
            <a:r>
              <a:rPr lang="ru-RU" dirty="0" smtClean="0"/>
              <a:t> мероприятий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Autofit/>
          </a:bodyPr>
          <a:lstStyle/>
          <a:p>
            <a:r>
              <a:rPr lang="ru-RU" sz="2400" dirty="0" smtClean="0"/>
              <a:t>Из Федерального закона № 273-ФЗ "Об образовании в Российской Федерации"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50072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Статья 2.</a:t>
            </a:r>
          </a:p>
          <a:p>
            <a:r>
              <a:rPr lang="ru-RU" dirty="0" smtClean="0"/>
              <a:t>22) учебный план - документ, который определяет перечень, трудоемкость, последовательность и распределение по периодам обучения учебных предметов, курсов, дисциплин (модулей), практики, иных видов учебной деятельности и, если иное не установлено настоящим Федеральным законом, формы промежуточной аттестации обучающихся</a:t>
            </a:r>
          </a:p>
          <a:p>
            <a:r>
              <a:rPr lang="ru-RU" dirty="0" smtClean="0"/>
              <a:t>23) индивидуальный учебный план - учебный план, обеспечивающий освоение образовательной программы на основе индивидуализации ее содержания с учетом особенностей и образовательных потребностей конкретного обучающегося</a:t>
            </a:r>
          </a:p>
          <a:p>
            <a:r>
              <a:rPr lang="ru-RU" dirty="0" smtClean="0"/>
              <a:t>28) адаптированная образовательная программа - образовательная программа, адаптированная для обучения лиц с ограниченными возможностями здоровья с учетом особенностей их психофизического развития, индивидуальных возможностей и при необходимости обеспечивающая коррекцию нарушений развития и социальную адаптацию указанных лиц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1373</TotalTime>
  <Words>4763</Words>
  <Application>Microsoft Office PowerPoint</Application>
  <PresentationFormat>Экран (4:3)</PresentationFormat>
  <Paragraphs>449</Paragraphs>
  <Slides>65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65</vt:i4>
      </vt:variant>
    </vt:vector>
  </HeadingPairs>
  <TitlesOfParts>
    <vt:vector size="66" baseType="lpstr">
      <vt:lpstr>Трек</vt:lpstr>
      <vt:lpstr>Технологии организации и сопровождения инклюзивного образовательного процесса. Разработка индивидуального плана сопровождения детей с ОВЗ</vt:lpstr>
      <vt:lpstr>ФЗ № 273 «Об образовании в Российской Федерации»</vt:lpstr>
      <vt:lpstr>Слайд 3</vt:lpstr>
      <vt:lpstr>Дети с ограниченными возможностями здоровья</vt:lpstr>
      <vt:lpstr>Дети с нарушением слуха</vt:lpstr>
      <vt:lpstr>Слайд 6</vt:lpstr>
      <vt:lpstr>Классификация степени понижения слуха</vt:lpstr>
      <vt:lpstr>Интенсивность звуков окружающей среды (в дБ)</vt:lpstr>
      <vt:lpstr>Варианты интегративного обучения детей с нарушением слуха</vt:lpstr>
      <vt:lpstr>Дети с нарушением зрения</vt:lpstr>
      <vt:lpstr>Воспринимаемый образ при катаракте</vt:lpstr>
      <vt:lpstr>Ретинопатия - поражение сосудов сетчатки</vt:lpstr>
      <vt:lpstr>Макула дистрофия</vt:lpstr>
      <vt:lpstr>Слайд 14</vt:lpstr>
      <vt:lpstr>Глаукома</vt:lpstr>
      <vt:lpstr>Косоглазие (страбизм или гетеротропия)</vt:lpstr>
      <vt:lpstr>Миопия </vt:lpstr>
      <vt:lpstr>Астигматизм</vt:lpstr>
      <vt:lpstr>Особенности развития  познавательной сферы</vt:lpstr>
      <vt:lpstr>Потребности слепых при получении образования</vt:lpstr>
      <vt:lpstr>Слайд 21</vt:lpstr>
      <vt:lpstr>Потребности слабовидящих при получении образования</vt:lpstr>
      <vt:lpstr>Дети с тяжелыми нарушениями речи</vt:lpstr>
      <vt:lpstr>Условия организации обучения детей с тяжелыми нарушениями речи</vt:lpstr>
      <vt:lpstr>Дети с нарушениями опорно-двигательного аппарата</vt:lpstr>
      <vt:lpstr>Болезни нервной системы</vt:lpstr>
      <vt:lpstr>Врожденные аномалии развития</vt:lpstr>
      <vt:lpstr>Приобретенные заболевания и повреждения опорно-двигательного аппарата</vt:lpstr>
      <vt:lpstr>Особенности детей с нарушениями ОДА</vt:lpstr>
      <vt:lpstr>Эмоционально-волевая сфера</vt:lpstr>
      <vt:lpstr>Личностная сфера</vt:lpstr>
      <vt:lpstr>Особые образовательные потребности</vt:lpstr>
      <vt:lpstr>Дети с интеллектуальной недостаточностью</vt:lpstr>
      <vt:lpstr>Слайд 34</vt:lpstr>
      <vt:lpstr>Дети с РАС</vt:lpstr>
      <vt:lpstr>Ранний детский аутизм (РДА) – классификация О.С.Никольской </vt:lpstr>
      <vt:lpstr>Рекомендации института проблем инклюзивного образования (I группа)</vt:lpstr>
      <vt:lpstr>Рекомендации института проблем инклюзивного образования (II  группа)</vt:lpstr>
      <vt:lpstr>Рекомендации института проблем инклюзивного образования (III  группа)</vt:lpstr>
      <vt:lpstr>Рекомендации института проблем инклюзивного образования (IV  группа)</vt:lpstr>
      <vt:lpstr>Слайд 41</vt:lpstr>
      <vt:lpstr>Этапы работы по сопровождению ребенка с овз</vt:lpstr>
      <vt:lpstr>Оформление индивидуальной образовательной программы представляет собой:</vt:lpstr>
      <vt:lpstr> Программа коррекционной работы: (Сабельникова Светлана Игоревна)</vt:lpstr>
      <vt:lpstr>Программа коррекционной работы:</vt:lpstr>
      <vt:lpstr> Программа коррекционной работы:</vt:lpstr>
      <vt:lpstr>Слайд 47</vt:lpstr>
      <vt:lpstr>Личностные результаты </vt:lpstr>
      <vt:lpstr>Личностные результаты </vt:lpstr>
      <vt:lpstr>Личностные результаты </vt:lpstr>
      <vt:lpstr>Личностные результаты </vt:lpstr>
      <vt:lpstr> Метапредметные результаты </vt:lpstr>
      <vt:lpstr>Метапредметные результаты </vt:lpstr>
      <vt:lpstr>Содержательный раздел коррекционной программы</vt:lpstr>
      <vt:lpstr>Содержательный раздел коррекционной программы</vt:lpstr>
      <vt:lpstr>Организационный раздел коррекционной программы</vt:lpstr>
      <vt:lpstr>Содержание  программы коррекционной работы педагога</vt:lpstr>
      <vt:lpstr>Целевой  раздел коррекционной программы</vt:lpstr>
      <vt:lpstr>Личностные и метапредметные  результаты коррекционной работы, а также универсальные учебные действия </vt:lpstr>
      <vt:lpstr>Система оценки достижения  планируемых  результатов  коррекционной работы:</vt:lpstr>
      <vt:lpstr>Содержательный раздел </vt:lpstr>
      <vt:lpstr>Условия реализации коррекционной программы </vt:lpstr>
      <vt:lpstr>Условия реализации коррекционной программы </vt:lpstr>
      <vt:lpstr>Условия реализации коррекционной программы</vt:lpstr>
      <vt:lpstr>Из Федерального закона № 273-ФЗ "Об образовании в Российской Федерации"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Пронина</dc:creator>
  <cp:lastModifiedBy>Пронина</cp:lastModifiedBy>
  <cp:revision>136</cp:revision>
  <dcterms:created xsi:type="dcterms:W3CDTF">2014-05-12T00:44:09Z</dcterms:created>
  <dcterms:modified xsi:type="dcterms:W3CDTF">2014-05-30T06:11:39Z</dcterms:modified>
</cp:coreProperties>
</file>