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B1C7-0074-4F9B-9FB4-F8A4413A1A81}" type="datetimeFigureOut">
              <a:rPr lang="ru-RU" smtClean="0"/>
              <a:pPr/>
              <a:t>29.03.2017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159C-DB13-46A1-801E-77A6D77472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Заседание </a:t>
            </a:r>
            <a:br>
              <a:rPr lang="ru-RU" dirty="0" smtClean="0"/>
            </a:br>
            <a:r>
              <a:rPr lang="ru-RU" dirty="0" smtClean="0"/>
              <a:t>Координационного совета </a:t>
            </a:r>
            <a:br>
              <a:rPr lang="ru-RU" dirty="0" smtClean="0"/>
            </a:br>
            <a:r>
              <a:rPr lang="ru-RU" dirty="0" smtClean="0"/>
              <a:t>по инклюзивному образованию </a:t>
            </a:r>
            <a:br>
              <a:rPr lang="ru-RU" dirty="0" smtClean="0"/>
            </a:br>
            <a:r>
              <a:rPr lang="ru-RU" dirty="0" smtClean="0"/>
              <a:t>Октябрьского района г. Красноярска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653136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24.03.2017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Повестка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Презентация нормативно-правовых документов организации психолого-медико-педагогического консилиума образовательной организации МБОУ СШ № 133.</a:t>
            </a:r>
          </a:p>
          <a:p>
            <a:r>
              <a:rPr lang="ru-RU" dirty="0"/>
              <a:t>2. Способы </a:t>
            </a:r>
            <a:r>
              <a:rPr lang="ru-RU" dirty="0" err="1"/>
              <a:t>соорганизации</a:t>
            </a:r>
            <a:r>
              <a:rPr lang="ru-RU" dirty="0"/>
              <a:t> ресурсов инклюзивного образования в образовательном пространстве Октябрьского района. Обсуждение формата.</a:t>
            </a:r>
          </a:p>
          <a:p>
            <a:r>
              <a:rPr lang="ru-RU" dirty="0" smtClean="0"/>
              <a:t>3. Разное.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Методические рекомендации </a:t>
            </a:r>
            <a:r>
              <a:rPr lang="ru-RU" sz="2800" dirty="0" err="1" smtClean="0"/>
              <a:t>Минобрнауки</a:t>
            </a:r>
            <a:r>
              <a:rPr lang="ru-RU" sz="2800" dirty="0" smtClean="0"/>
              <a:t> РФ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832648"/>
          </a:xfrm>
        </p:spPr>
        <p:txBody>
          <a:bodyPr>
            <a:noAutofit/>
          </a:bodyPr>
          <a:lstStyle/>
          <a:p>
            <a:pPr marL="0" indent="180000"/>
            <a:r>
              <a:rPr lang="ru-RU" sz="1400" dirty="0" smtClean="0"/>
              <a:t>1. Методические </a:t>
            </a:r>
            <a:r>
              <a:rPr lang="ru-RU" sz="1400" dirty="0" smtClean="0"/>
              <a:t>рекомендации руководителям общеобразовательных организаций по сопровождению образовательной деятельности в условиях введения федерального государственного образовательного стандарта начального общего образования обучающихся </a:t>
            </a:r>
            <a:br>
              <a:rPr lang="ru-RU" sz="1400" dirty="0" smtClean="0"/>
            </a:br>
            <a:r>
              <a:rPr lang="ru-RU" sz="1400" dirty="0" smtClean="0"/>
              <a:t>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– 2017 г.</a:t>
            </a:r>
          </a:p>
          <a:p>
            <a:pPr marL="0" indent="180000"/>
            <a:r>
              <a:rPr lang="ru-RU" sz="1400" dirty="0" smtClean="0"/>
              <a:t>2. Об </a:t>
            </a:r>
            <a:r>
              <a:rPr lang="ru-RU" sz="1400" dirty="0" smtClean="0"/>
              <a:t>учебниках для обучающихся с ограниченными возможностями здоровья – 19.08.2016</a:t>
            </a:r>
          </a:p>
          <a:p>
            <a:pPr marL="0" indent="180000"/>
            <a:r>
              <a:rPr lang="ru-RU" sz="1400" dirty="0" smtClean="0"/>
              <a:t>3. Об </a:t>
            </a:r>
            <a:r>
              <a:rPr lang="ru-RU" sz="1400" dirty="0" smtClean="0"/>
              <a:t>организации образования обучающихся с умственной отсталостью (интеллектуальными нарушениями) – 11.08.2016</a:t>
            </a:r>
          </a:p>
          <a:p>
            <a:pPr marL="0" indent="180000"/>
            <a:r>
              <a:rPr lang="ru-RU" sz="1400" dirty="0" smtClean="0"/>
              <a:t>4. Методические </a:t>
            </a:r>
            <a:r>
              <a:rPr lang="ru-RU" sz="1400" dirty="0" smtClean="0"/>
              <a:t>рекомендации по реализации адаптированных дополнительных общеобразовательных программ, способствующих социально-психологической реабилитации, профессиональному самоопределению детей с ограниченными возможностями здоровья, включая детей- инвалидов, с учетом их особых образовательных потребностей – 29.03.2016</a:t>
            </a:r>
          </a:p>
          <a:p>
            <a:pPr marL="0" indent="180000"/>
            <a:r>
              <a:rPr lang="ru-RU" sz="1400" dirty="0" smtClean="0"/>
              <a:t>5. Методические </a:t>
            </a:r>
            <a:r>
              <a:rPr lang="ru-RU" sz="1400" dirty="0" smtClean="0"/>
              <a:t>рекомендации по вопросам внедрения федерального государственного образовательного стандарта начального общего образования обучающихся с ограниченными возможностями здоровья и федерального государственного образовательного стандарта образования обучающихся с умственной отсталостью (интеллектуальными нарушениями) – 11.03.2016</a:t>
            </a:r>
          </a:p>
          <a:p>
            <a:pPr marL="0" indent="180000"/>
            <a:r>
              <a:rPr lang="ru-RU" sz="1400" dirty="0" smtClean="0"/>
              <a:t>6. Рекомендации </a:t>
            </a:r>
            <a:r>
              <a:rPr lang="ru-RU" sz="1400" dirty="0" smtClean="0"/>
              <a:t>Министерства образования и науки Российской Федерации органам исполнительной власти субъектов Российской Федерации, осуществляющим государственное управление в сфере образования по расчету величин государственных нормативов в расчете на одного ребенка с ограниченными возможностями здоровья – 10.03.2016</a:t>
            </a:r>
          </a:p>
          <a:p>
            <a:pPr marL="0" indent="180000"/>
            <a:r>
              <a:rPr lang="ru-RU" sz="1400" dirty="0" smtClean="0"/>
              <a:t>7. Приказ </a:t>
            </a:r>
            <a:r>
              <a:rPr lang="ru-RU" sz="1400" dirty="0" smtClean="0"/>
              <a:t>Министерства социальной политики Красноярского края от 16 августа 2012 г. N 108-Н «Об утверждении административного регламента предоставления органами местного самоуправления по переданным полномочиям государственной услуги по предоставлению инвалидам (в том числе детям-инвалидам), получающим воспитание  и обучение в дошкольных, общеобразовательных учреждениях, а также профессиональное образование, профессиональную подготовку в учреждениях начального среднего и высшего профессионального образования, компенсации расходов на приобретение специальных учебных пособий и литературы»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404664"/>
            <a:ext cx="4040188" cy="6072187"/>
          </a:xfrm>
          <a:ln>
            <a:prstDash val="solid"/>
          </a:ln>
        </p:spPr>
        <p:txBody>
          <a:bodyPr/>
          <a:lstStyle/>
          <a:p>
            <a:pPr marL="0" indent="360000">
              <a:buFont typeface="Wingdings 3" pitchFamily="18" charset="2"/>
              <a:buNone/>
            </a:pPr>
            <a:r>
              <a:rPr lang="ru-RU" sz="1600" b="1" dirty="0" smtClean="0"/>
              <a:t>Центр психолого-педагогической, медицинской и социальной помощи</a:t>
            </a:r>
          </a:p>
          <a:p>
            <a:pPr marL="0" indent="360000">
              <a:buFont typeface="Wingdings 3" pitchFamily="18" charset="2"/>
              <a:buNone/>
            </a:pPr>
            <a:r>
              <a:rPr lang="ru-RU" sz="1600" i="1" u="sng" dirty="0" smtClean="0">
                <a:solidFill>
                  <a:srgbClr val="FF0000"/>
                </a:solidFill>
              </a:rPr>
              <a:t>оказывает помощь </a:t>
            </a:r>
            <a:r>
              <a:rPr lang="ru-RU" sz="1600" i="1" u="sng" dirty="0" smtClean="0"/>
              <a:t>организациям, осуществляющим образовательную деятельность </a:t>
            </a:r>
            <a:r>
              <a:rPr lang="ru-RU" sz="1600" dirty="0" smtClean="0"/>
              <a:t>в </a:t>
            </a:r>
          </a:p>
          <a:p>
            <a:pPr marL="0" indent="360000">
              <a:buFont typeface="Wingdings 3" pitchFamily="18" charset="2"/>
              <a:buNone/>
            </a:pPr>
            <a:r>
              <a:rPr lang="ru-RU" sz="1600" dirty="0" smtClean="0"/>
              <a:t>-разработке образовательных программ, индивидуальных учебных планов </a:t>
            </a:r>
          </a:p>
          <a:p>
            <a:pPr marL="0" indent="360000">
              <a:buFont typeface="Wingdings 3" pitchFamily="18" charset="2"/>
              <a:buNone/>
            </a:pPr>
            <a:r>
              <a:rPr lang="ru-RU" sz="1600" dirty="0" smtClean="0"/>
              <a:t>-выборе оптимальных методов обучения и воспитания обучающихся, испытывающих трудности в освоении основных общеобразовательных программ</a:t>
            </a:r>
          </a:p>
          <a:p>
            <a:pPr marL="0" indent="360000">
              <a:buFont typeface="Wingdings 3" pitchFamily="18" charset="2"/>
              <a:buNone/>
            </a:pPr>
            <a:r>
              <a:rPr lang="ru-RU" sz="1600" dirty="0" smtClean="0"/>
              <a:t>- выявлении и устранении потенциальных препятствий к обучению детей с ОВЗ</a:t>
            </a:r>
          </a:p>
          <a:p>
            <a:pPr marL="0" indent="360000">
              <a:buFont typeface="Wingdings 3" pitchFamily="18" charset="2"/>
              <a:buNone/>
            </a:pPr>
            <a:r>
              <a:rPr lang="ru-RU" sz="1600" dirty="0" smtClean="0"/>
              <a:t>-осуществляет мониторинг эффективности оказываемой организациями </a:t>
            </a:r>
            <a:r>
              <a:rPr lang="ru-RU" sz="1600" dirty="0" err="1" smtClean="0"/>
              <a:t>ппмс-помощи</a:t>
            </a:r>
            <a:r>
              <a:rPr lang="ru-RU" sz="1600" dirty="0" smtClean="0"/>
              <a:t> детям, испытывающим трудности в освоении ООП, развитии и социальной адаптации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endParaRPr lang="ru-RU" dirty="0" smtClean="0"/>
          </a:p>
        </p:txBody>
      </p:sp>
      <p:sp>
        <p:nvSpPr>
          <p:cNvPr id="12293" name="Содержимое 5"/>
          <p:cNvSpPr>
            <a:spLocks noGrp="1"/>
          </p:cNvSpPr>
          <p:nvPr>
            <p:ph sz="quarter" idx="4"/>
          </p:nvPr>
        </p:nvSpPr>
        <p:spPr>
          <a:xfrm>
            <a:off x="4932040" y="404664"/>
            <a:ext cx="3897759" cy="5520084"/>
          </a:xfrm>
          <a:ln>
            <a:prstDash val="solid"/>
          </a:ln>
        </p:spPr>
        <p:txBody>
          <a:bodyPr/>
          <a:lstStyle/>
          <a:p>
            <a:pPr marL="0" indent="360000">
              <a:spcBef>
                <a:spcPct val="0"/>
              </a:spcBef>
              <a:buFont typeface="Wingdings 3" pitchFamily="18" charset="2"/>
              <a:buNone/>
            </a:pPr>
            <a:r>
              <a:rPr lang="ru-RU" sz="1600" b="1" dirty="0" smtClean="0"/>
              <a:t>Администрация образовательной организации </a:t>
            </a:r>
          </a:p>
          <a:p>
            <a:pPr marL="0" indent="360000">
              <a:spcBef>
                <a:spcPct val="0"/>
              </a:spcBef>
              <a:buFont typeface="Wingdings 3" pitchFamily="18" charset="2"/>
              <a:buNone/>
            </a:pPr>
            <a:r>
              <a:rPr lang="ru-RU" sz="1600" i="1" u="sng" dirty="0" smtClean="0">
                <a:solidFill>
                  <a:srgbClr val="FF0000"/>
                </a:solidFill>
              </a:rPr>
              <a:t>создает, необходимые специальные условия образования </a:t>
            </a:r>
            <a:r>
              <a:rPr lang="ru-RU" sz="1600" i="1" u="sng" dirty="0" smtClean="0"/>
              <a:t>обучающимся с ОВЗ, определенные в заключении ПМПК</a:t>
            </a:r>
          </a:p>
          <a:p>
            <a:pPr marL="0" indent="360000">
              <a:spcBef>
                <a:spcPct val="0"/>
              </a:spcBef>
              <a:buFont typeface="Wingdings 3" pitchFamily="18" charset="2"/>
              <a:buNone/>
            </a:pPr>
            <a:r>
              <a:rPr lang="ru-RU" sz="1600" dirty="0" smtClean="0"/>
              <a:t>-разрабатывает и реализует АООП с учетом ФГОС ОВЗ/УО при необходимости индивидуализирует (СИПР, ИУП)</a:t>
            </a:r>
          </a:p>
          <a:p>
            <a:pPr marL="0" indent="360000">
              <a:spcBef>
                <a:spcPct val="0"/>
              </a:spcBef>
              <a:buFont typeface="Wingdings 3" pitchFamily="18" charset="2"/>
              <a:buNone/>
            </a:pPr>
            <a:r>
              <a:rPr lang="ru-RU" sz="1600" dirty="0" smtClean="0"/>
              <a:t>-обеспечивает психолого-педагогическое сопровождение ребенка с ОВЗ (междисциплинарная деятельность специалистов (</a:t>
            </a:r>
            <a:r>
              <a:rPr lang="ru-RU" sz="1600" dirty="0" err="1" smtClean="0"/>
              <a:t>ПМПк</a:t>
            </a:r>
            <a:r>
              <a:rPr lang="ru-RU" sz="1600" dirty="0" smtClean="0"/>
              <a:t>)</a:t>
            </a:r>
          </a:p>
          <a:p>
            <a:pPr marL="0" indent="360000">
              <a:spcBef>
                <a:spcPct val="0"/>
              </a:spcBef>
              <a:buFont typeface="Wingdings 3" pitchFamily="18" charset="2"/>
              <a:buNone/>
            </a:pPr>
            <a:r>
              <a:rPr lang="ru-RU" sz="1600" dirty="0" smtClean="0"/>
              <a:t>-поиск необходимых ресурсов, социальное партнерство и сетевое взаимодействие (организация сотрудничества с </a:t>
            </a:r>
            <a:r>
              <a:rPr lang="ru-RU" sz="1600" dirty="0" err="1" smtClean="0"/>
              <a:t>ППМС-центром</a:t>
            </a:r>
            <a:r>
              <a:rPr lang="ru-RU" sz="1600" dirty="0" smtClean="0"/>
              <a:t>, общественными организациями, учреждениями здравоохранения, социального обеспечения и др.)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ПМПК				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13317" name="Содержимое 4"/>
          <p:cNvSpPr>
            <a:spLocks noGrp="1"/>
          </p:cNvSpPr>
          <p:nvPr>
            <p:ph sz="quarter" idx="2"/>
          </p:nvPr>
        </p:nvSpPr>
        <p:spPr>
          <a:xfrm>
            <a:off x="467544" y="1484784"/>
            <a:ext cx="4040188" cy="3941763"/>
          </a:xfrm>
          <a:ln>
            <a:prstDash val="solid"/>
          </a:ln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определяет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общую стратегию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(целостный образовательный маршрут и специальные условия его реализации) включения ребенка в образовательный процесс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1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разрабатывает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тактические задачи сопровождения,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конкретизируя последовательность подключения того или иного специалиста, детализируя необходимые условия в ОУ, подбор конкретных коррекционных программ, тактик, технологий сопровождения наиболее адекватных особенностям ребенка и всей ситуации его включения в среду обычных сверстников.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" y="0"/>
          <a:ext cx="9143998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3868"/>
                <a:gridCol w="3897442"/>
                <a:gridCol w="3522688"/>
              </a:tblGrid>
              <a:tr h="312008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Функционал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ПМП Комиссия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n w="3175">
                            <a:noFill/>
                          </a:ln>
                          <a:effectLst/>
                        </a:rPr>
                        <a:t>ПМП Консилиум</a:t>
                      </a:r>
                      <a:endParaRPr lang="ru-RU" sz="1400" b="1" dirty="0">
                        <a:ln w="3175"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48818">
                <a:tc>
                  <a:txBody>
                    <a:bodyPr/>
                    <a:lstStyle/>
                    <a:p>
                      <a:r>
                        <a:rPr lang="ru-RU" sz="1400" u="none" dirty="0" smtClean="0">
                          <a:solidFill>
                            <a:schemeClr val="tx1"/>
                          </a:solidFill>
                        </a:rPr>
                        <a:t>Нормативное обеспечение</a:t>
                      </a:r>
                      <a:endParaRPr lang="ru-RU" sz="14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Минобрнауки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РФ от 20.09.2013 года № 1082 «Об утверждении положения о психолого-медико-педагогической комиссии»</a:t>
                      </a:r>
                      <a:endParaRPr lang="ru-RU" sz="14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Письмо </a:t>
                      </a:r>
                      <a:r>
                        <a:rPr lang="ru-RU" sz="1400" dirty="0" err="1" smtClean="0"/>
                        <a:t>Минобрнауки</a:t>
                      </a:r>
                      <a:r>
                        <a:rPr lang="ru-RU" sz="1400" baseline="0" dirty="0" smtClean="0"/>
                        <a:t> от </a:t>
                      </a:r>
                      <a:r>
                        <a:rPr lang="ru-RU" sz="1400" dirty="0" smtClean="0"/>
                        <a:t>11.03.2016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ВК-452/07</a:t>
                      </a:r>
                      <a:r>
                        <a:rPr lang="ru-RU" sz="14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dirty="0" smtClean="0"/>
                        <a:t>«О введении ФГОС ОВЗ»</a:t>
                      </a:r>
                    </a:p>
                  </a:txBody>
                  <a:tcPr/>
                </a:tc>
              </a:tr>
              <a:tr h="184084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Задачи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Выявление</a:t>
                      </a:r>
                      <a:r>
                        <a:rPr lang="ru-RU" sz="1400" baseline="0" dirty="0" smtClean="0"/>
                        <a:t> детей с особенностями в развитии, проведение их комплексного обследования, подготовка рекомендаций по оказанию им ПМП помощи и организации их обучения и воспитания (форма получения образования, образовательная программа, формы и методы ПМП помощи, создание специальных условий для получения образования)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 индивидуальной программы междисциплинарного (психолого-медико-педагогичексого) сопровождения обучающегося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8378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организации процедуры</a:t>
                      </a:r>
                      <a:r>
                        <a:rPr lang="ru-RU" sz="1400" baseline="0" dirty="0" smtClean="0"/>
                        <a:t> обследования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Коллективная работа при наличии одного специалиста, активно работающего с ребенком и предъявляющего комплексные</a:t>
                      </a:r>
                      <a:r>
                        <a:rPr lang="ru-RU" sz="1400" baseline="0" dirty="0" smtClean="0"/>
                        <a:t> методики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Индивидуальное</a:t>
                      </a:r>
                      <a:r>
                        <a:rPr lang="ru-RU" sz="1400" baseline="0" dirty="0" smtClean="0"/>
                        <a:t> обследование, производимое каждым специалистом по специализированным методикам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12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Состав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Ограничен задачами обследования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ограничен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3041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Время обследования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Ограничено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ограничено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8242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Форма обсуждения результатов,</a:t>
                      </a:r>
                      <a:r>
                        <a:rPr lang="ru-RU" sz="1400" baseline="0" dirty="0" smtClean="0"/>
                        <a:t> выработки заключения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Коллегиально с участием всех специалистов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Коллегиально с участием всех специалистов</a:t>
                      </a:r>
                      <a:endParaRPr lang="ru-RU" sz="14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9362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Формулировка заключения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Констатация состояния ребенка, краткое описание условий для организации их обучения и воспитания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Подробное, включающее заключения всех специалистов, подробные рекомендации по направлениям коррекционной работы, организации междисциплинарного сопровождения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Заседание  Координационного совета  по инклюзивному образованию  Октябрьского района г. Красноярска</vt:lpstr>
      <vt:lpstr>Повестка</vt:lpstr>
      <vt:lpstr>Методические рекомендации Минобрнауки РФ</vt:lpstr>
      <vt:lpstr>Слайд 4</vt:lpstr>
      <vt:lpstr>ПМПК    ПМПк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Координационного совета по инклюзивному образованию</dc:title>
  <dc:creator>111</dc:creator>
  <cp:lastModifiedBy>111</cp:lastModifiedBy>
  <cp:revision>6</cp:revision>
  <dcterms:created xsi:type="dcterms:W3CDTF">2017-03-24T03:00:03Z</dcterms:created>
  <dcterms:modified xsi:type="dcterms:W3CDTF">2017-03-29T04:14:12Z</dcterms:modified>
</cp:coreProperties>
</file>