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9" r:id="rId4"/>
    <p:sldId id="257" r:id="rId5"/>
    <p:sldId id="266" r:id="rId6"/>
    <p:sldId id="258" r:id="rId7"/>
    <p:sldId id="260" r:id="rId8"/>
    <p:sldId id="261" r:id="rId9"/>
    <p:sldId id="262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533224"/>
          </a:xfrm>
        </p:spPr>
        <p:txBody>
          <a:bodyPr>
            <a:normAutofit/>
          </a:bodyPr>
          <a:lstStyle/>
          <a:p>
            <a:pPr algn="r"/>
            <a:r>
              <a:rPr lang="ru-RU" sz="3600" b="1" dirty="0" smtClean="0"/>
              <a:t>Использование</a:t>
            </a:r>
            <a:br>
              <a:rPr lang="ru-RU" sz="3600" b="1" dirty="0" smtClean="0"/>
            </a:br>
            <a:r>
              <a:rPr lang="ru-RU" sz="3600" b="1" dirty="0" smtClean="0"/>
              <a:t> </a:t>
            </a:r>
            <a:r>
              <a:rPr lang="ru-RU" sz="3600" b="1" smtClean="0"/>
              <a:t>вербально-коммуникативных</a:t>
            </a:r>
            <a:r>
              <a:rPr lang="ru-RU" sz="3600" b="1" dirty="0" smtClean="0"/>
              <a:t>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тактик учителем-логопедом для развития устно-речевых умений детей младшего школьного возраста</a:t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2400" b="1" dirty="0" smtClean="0"/>
              <a:t>Самышкина Н.В.</a:t>
            </a:r>
            <a:br>
              <a:rPr lang="ru-RU" sz="2400" b="1" dirty="0" smtClean="0"/>
            </a:br>
            <a:r>
              <a:rPr lang="ru-RU" sz="2400" b="1" dirty="0" smtClean="0"/>
              <a:t>Учитель-логопед</a:t>
            </a:r>
            <a:br>
              <a:rPr lang="ru-RU" sz="2400" b="1" dirty="0" smtClean="0"/>
            </a:br>
            <a:r>
              <a:rPr lang="ru-RU" sz="2400" b="1" dirty="0" smtClean="0"/>
              <a:t>МБУ </a:t>
            </a:r>
            <a:r>
              <a:rPr lang="ru-RU" sz="2400" b="1" dirty="0" err="1" smtClean="0"/>
              <a:t>ЦППМиСП</a:t>
            </a:r>
            <a:r>
              <a:rPr lang="ru-RU" sz="2400" b="1" dirty="0" smtClean="0"/>
              <a:t> № 5 «Сознание»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153408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4000" dirty="0" smtClean="0"/>
              <a:t>Вы считаете, что наиболее приемлемая организация на уроке структуры диалога: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>
            <a:normAutofit/>
          </a:bodyPr>
          <a:lstStyle/>
          <a:p>
            <a:pPr lvl="1"/>
            <a:r>
              <a:rPr lang="ru-RU" sz="2800" dirty="0" err="1" smtClean="0"/>
              <a:t>вопросно</a:t>
            </a:r>
            <a:r>
              <a:rPr lang="en-US" sz="2800" dirty="0" smtClean="0"/>
              <a:t> - </a:t>
            </a:r>
            <a:r>
              <a:rPr lang="ru-RU" sz="2800" dirty="0" smtClean="0"/>
              <a:t>ответный комплекс </a:t>
            </a:r>
          </a:p>
          <a:p>
            <a:pPr lvl="1"/>
            <a:r>
              <a:rPr lang="ru-RU" sz="2800" dirty="0" smtClean="0"/>
              <a:t>реплики ­ повторы </a:t>
            </a:r>
          </a:p>
          <a:p>
            <a:pPr lvl="1"/>
            <a:r>
              <a:rPr lang="ru-RU" sz="2800" dirty="0" smtClean="0"/>
              <a:t>реплики ­ подхваты </a:t>
            </a:r>
          </a:p>
          <a:p>
            <a:pPr lvl="1"/>
            <a:r>
              <a:rPr lang="ru-RU" sz="2800" dirty="0" smtClean="0"/>
              <a:t>диалог - противоречие </a:t>
            </a:r>
          </a:p>
          <a:p>
            <a:pPr lvl="1"/>
            <a:r>
              <a:rPr lang="ru-RU" sz="2800" dirty="0" smtClean="0"/>
              <a:t>диалог ­ спор </a:t>
            </a:r>
          </a:p>
          <a:p>
            <a:pPr lvl="1"/>
            <a:r>
              <a:rPr lang="ru-RU" sz="2800" dirty="0" smtClean="0"/>
              <a:t>диалог - синтез </a:t>
            </a:r>
            <a:endParaRPr lang="en-US" sz="2800" dirty="0" smtClean="0"/>
          </a:p>
          <a:p>
            <a:pPr lvl="1"/>
            <a:r>
              <a:rPr lang="ru-RU" sz="2800" dirty="0" smtClean="0"/>
              <a:t>другие виды (пример</a:t>
            </a:r>
            <a:r>
              <a:rPr lang="en-US" sz="2800" dirty="0" smtClean="0"/>
              <a:t>:</a:t>
            </a:r>
            <a:r>
              <a:rPr lang="ru-RU" sz="2800" dirty="0" smtClean="0"/>
              <a:t>________)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7145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Какие виды обратной связи с учащимися используются Вами на уроке?</a:t>
            </a:r>
            <a:r>
              <a:rPr lang="ru-RU" b="1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32422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устные и письменные ответы детей</a:t>
            </a:r>
          </a:p>
          <a:p>
            <a:r>
              <a:rPr lang="ru-RU" sz="2800" b="1" dirty="0" smtClean="0"/>
              <a:t> сигнальные карточки</a:t>
            </a:r>
          </a:p>
          <a:p>
            <a:r>
              <a:rPr lang="ru-RU" sz="2800" b="1" dirty="0" smtClean="0"/>
              <a:t> выяснение, уточнение</a:t>
            </a:r>
          </a:p>
          <a:p>
            <a:r>
              <a:rPr lang="ru-RU" sz="2800" b="1" dirty="0" smtClean="0"/>
              <a:t> перефразирование</a:t>
            </a:r>
          </a:p>
          <a:p>
            <a:r>
              <a:rPr lang="ru-RU" sz="2800" b="1" dirty="0" smtClean="0"/>
              <a:t>другие (пример</a:t>
            </a:r>
            <a:r>
              <a:rPr lang="en-US" sz="2800" b="1" dirty="0" smtClean="0"/>
              <a:t>:__________</a:t>
            </a:r>
            <a:r>
              <a:rPr lang="ru-RU" sz="2800" b="1" dirty="0" smtClean="0"/>
              <a:t>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1422627728_pobedite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85918" y="1214422"/>
            <a:ext cx="5619776" cy="5282589"/>
          </a:xfrm>
        </p:spPr>
      </p:pic>
      <p:sp>
        <p:nvSpPr>
          <p:cNvPr id="2050" name="AutoShape 2" descr="Картинки по запросу победите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45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</a:t>
            </a:r>
            <a:r>
              <a:rPr lang="ru-RU" sz="3600" b="1" dirty="0" smtClean="0">
                <a:solidFill>
                  <a:srgbClr val="0070C0"/>
                </a:solidFill>
                <a:latin typeface="+mj-lt"/>
              </a:rPr>
              <a:t>Коммуникативная тактика</a:t>
            </a:r>
            <a:r>
              <a:rPr lang="ru-RU" sz="3600" dirty="0" smtClean="0"/>
              <a:t> — совокупность практических ходов в реальном процессе речевого взаимодействия…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Словарь лингвистических терминов </a:t>
            </a:r>
          </a:p>
          <a:p>
            <a:pPr>
              <a:buNone/>
            </a:pPr>
            <a:r>
              <a:rPr lang="ru-RU" sz="2800" dirty="0" smtClean="0"/>
              <a:t>Т.В. </a:t>
            </a:r>
            <a:r>
              <a:rPr lang="ru-RU" sz="2800" dirty="0" err="1" smtClean="0"/>
              <a:t>Жеребило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92869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Организационный момент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800" b="1" dirty="0" smtClean="0"/>
              <a:t>Тактики</a:t>
            </a:r>
            <a:r>
              <a:rPr lang="en-US" sz="2800" b="1" dirty="0" smtClean="0"/>
              <a:t>:</a:t>
            </a:r>
            <a:endParaRPr lang="ru-RU" sz="2800" b="1" dirty="0" smtClean="0"/>
          </a:p>
          <a:p>
            <a:r>
              <a:rPr lang="ru-RU" sz="2800" dirty="0" smtClean="0"/>
              <a:t>Организационные (установление контакта)</a:t>
            </a:r>
            <a:r>
              <a:rPr lang="en-US" sz="2800" dirty="0" smtClean="0"/>
              <a:t>;</a:t>
            </a:r>
            <a:endParaRPr lang="ru-RU" sz="2800" dirty="0" smtClean="0"/>
          </a:p>
          <a:p>
            <a:r>
              <a:rPr lang="ru-RU" sz="2800" dirty="0" smtClean="0"/>
              <a:t>Эмоционально настраивающие (сообщение </a:t>
            </a:r>
          </a:p>
          <a:p>
            <a:pPr>
              <a:buNone/>
            </a:pPr>
            <a:r>
              <a:rPr lang="ru-RU" sz="2800" dirty="0" smtClean="0"/>
              <a:t>                                   личной информации)</a:t>
            </a:r>
            <a:r>
              <a:rPr lang="en-US" sz="2800" dirty="0" smtClean="0"/>
              <a:t>;</a:t>
            </a:r>
            <a:endParaRPr lang="ru-RU" sz="2800" dirty="0" smtClean="0"/>
          </a:p>
          <a:p>
            <a:r>
              <a:rPr lang="ru-RU" sz="2800" dirty="0" smtClean="0"/>
              <a:t>Этикетные (благодарность)</a:t>
            </a:r>
            <a:r>
              <a:rPr lang="en-US" sz="2800" dirty="0" smtClean="0"/>
              <a:t>;</a:t>
            </a:r>
            <a:endParaRPr lang="ru-RU" sz="2800" dirty="0" smtClean="0"/>
          </a:p>
          <a:p>
            <a:r>
              <a:rPr lang="ru-RU" sz="2800" dirty="0" smtClean="0"/>
              <a:t>Похвальные (комплимент, одобрение)</a:t>
            </a:r>
            <a:r>
              <a:rPr lang="en-US" sz="2800" dirty="0" smtClean="0"/>
              <a:t>;</a:t>
            </a:r>
            <a:endParaRPr lang="ru-RU" sz="2800" dirty="0" smtClean="0"/>
          </a:p>
          <a:p>
            <a:r>
              <a:rPr lang="ru-RU" sz="2800" dirty="0" smtClean="0"/>
              <a:t>Информирующие (описание, иллюстрация)</a:t>
            </a:r>
            <a:r>
              <a:rPr lang="en-US" sz="2800" dirty="0" smtClean="0"/>
              <a:t>;</a:t>
            </a:r>
            <a:endParaRPr lang="ru-RU" sz="2800" dirty="0" smtClean="0"/>
          </a:p>
          <a:p>
            <a:r>
              <a:rPr lang="ru-RU" sz="2800" dirty="0" smtClean="0"/>
              <a:t>Диалогические</a:t>
            </a:r>
            <a:r>
              <a:rPr lang="en-US" sz="2800" dirty="0" smtClean="0"/>
              <a:t>;</a:t>
            </a:r>
            <a:endParaRPr lang="ru-RU" sz="2800" dirty="0" smtClean="0"/>
          </a:p>
          <a:p>
            <a:r>
              <a:rPr lang="ru-RU" sz="2800" dirty="0" smtClean="0"/>
              <a:t>Косвенные (противоречие, метафора) и др.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6765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Выберите наиболее мотивирующий метод на учебную деятельность учащихся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25279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2800" dirty="0" smtClean="0"/>
              <a:t>Беседа</a:t>
            </a:r>
          </a:p>
          <a:p>
            <a:r>
              <a:rPr lang="ru-RU" sz="2800" dirty="0" smtClean="0"/>
              <a:t> Командное соревнование</a:t>
            </a:r>
          </a:p>
          <a:p>
            <a:r>
              <a:rPr lang="ru-RU" sz="2800" dirty="0" smtClean="0"/>
              <a:t> Индивидуальная письменная работа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1046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Основные условия совместной деятельности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68141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группы сидят глаза в глаза</a:t>
            </a:r>
          </a:p>
          <a:p>
            <a:r>
              <a:rPr lang="ru-RU" sz="2800" dirty="0" smtClean="0"/>
              <a:t>не перебивают говорящего</a:t>
            </a:r>
          </a:p>
          <a:p>
            <a:r>
              <a:rPr lang="ru-RU" sz="2800" dirty="0" smtClean="0"/>
              <a:t>критикуешь, предлагай</a:t>
            </a:r>
          </a:p>
          <a:p>
            <a:r>
              <a:rPr lang="ru-RU" sz="2800" dirty="0" smtClean="0"/>
              <a:t>все идеи имеют место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2357454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4000" dirty="0" smtClean="0"/>
              <a:t>Введение нового материала на уроке Вы осуществляете преимущественно с помощью метода: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876"/>
            <a:ext cx="8229600" cy="2752724"/>
          </a:xfrm>
        </p:spPr>
        <p:txBody>
          <a:bodyPr/>
          <a:lstStyle/>
          <a:p>
            <a:pPr lvl="1"/>
            <a:r>
              <a:rPr lang="ru-RU" sz="2800" dirty="0" smtClean="0"/>
              <a:t>индуктивного </a:t>
            </a:r>
          </a:p>
          <a:p>
            <a:pPr lvl="1"/>
            <a:r>
              <a:rPr lang="ru-RU" sz="2800" dirty="0" smtClean="0"/>
              <a:t>дедуктивного </a:t>
            </a:r>
          </a:p>
          <a:p>
            <a:pPr lvl="1"/>
            <a:r>
              <a:rPr lang="ru-RU" sz="2800" dirty="0" smtClean="0"/>
              <a:t>индуктивно-дедуктивного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582036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4000" dirty="0" smtClean="0"/>
              <a:t>Наиболее эффективным приемом объяснения выполнения задания Вы считаете: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3181352"/>
          </a:xfrm>
        </p:spPr>
        <p:txBody>
          <a:bodyPr/>
          <a:lstStyle/>
          <a:p>
            <a:pPr lvl="1"/>
            <a:r>
              <a:rPr lang="ru-RU" sz="2800" dirty="0" smtClean="0"/>
              <a:t>разъяснение правила </a:t>
            </a:r>
          </a:p>
          <a:p>
            <a:pPr lvl="1"/>
            <a:r>
              <a:rPr lang="ru-RU" sz="2800" dirty="0" smtClean="0"/>
              <a:t>комментирование написанного </a:t>
            </a:r>
          </a:p>
          <a:p>
            <a:pPr lvl="1"/>
            <a:r>
              <a:rPr lang="ru-RU" sz="2800" dirty="0" smtClean="0"/>
              <a:t>показ различных образцов ‑ ответов </a:t>
            </a:r>
          </a:p>
          <a:p>
            <a:pPr lvl="1"/>
            <a:r>
              <a:rPr lang="ru-RU" sz="2800" dirty="0" smtClean="0"/>
              <a:t>другие (пример</a:t>
            </a:r>
            <a:r>
              <a:rPr lang="en-US" sz="2800" dirty="0" smtClean="0"/>
              <a:t>:</a:t>
            </a:r>
            <a:r>
              <a:rPr lang="ru-RU" sz="2800" dirty="0" smtClean="0"/>
              <a:t>_________________)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214314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4000" dirty="0" smtClean="0"/>
              <a:t>Какие средства установления контакта с учениками Вами используются чаще остальных: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786214"/>
          </a:xfrm>
        </p:spPr>
        <p:txBody>
          <a:bodyPr>
            <a:normAutofit fontScale="92500"/>
          </a:bodyPr>
          <a:lstStyle/>
          <a:p>
            <a:pPr lvl="1"/>
            <a:r>
              <a:rPr lang="ru-RU" sz="3000" dirty="0" smtClean="0"/>
              <a:t>использование обращений </a:t>
            </a:r>
          </a:p>
          <a:p>
            <a:pPr lvl="1"/>
            <a:r>
              <a:rPr lang="ru-RU" sz="3000" dirty="0" smtClean="0"/>
              <a:t>элементы беседы </a:t>
            </a:r>
          </a:p>
          <a:p>
            <a:pPr lvl="1"/>
            <a:r>
              <a:rPr lang="ru-RU" sz="3000" dirty="0" smtClean="0"/>
              <a:t>постановка «неожиданных</a:t>
            </a:r>
            <a:r>
              <a:rPr lang="en-US" sz="3000" dirty="0" smtClean="0"/>
              <a:t> </a:t>
            </a:r>
            <a:r>
              <a:rPr lang="ru-RU" sz="3000" dirty="0" smtClean="0"/>
              <a:t>вопросов» </a:t>
            </a:r>
            <a:endParaRPr lang="en-US" sz="3000" dirty="0" smtClean="0"/>
          </a:p>
          <a:p>
            <a:pPr lvl="1">
              <a:buNone/>
            </a:pPr>
            <a:r>
              <a:rPr lang="en-US" sz="3000" dirty="0" smtClean="0"/>
              <a:t>    </a:t>
            </a:r>
            <a:r>
              <a:rPr lang="ru-RU" sz="3000" dirty="0" smtClean="0"/>
              <a:t>(пример</a:t>
            </a:r>
            <a:r>
              <a:rPr lang="en-US" sz="3000" dirty="0" smtClean="0"/>
              <a:t>:</a:t>
            </a:r>
            <a:r>
              <a:rPr lang="ru-RU" sz="3000" dirty="0" smtClean="0"/>
              <a:t>______________) </a:t>
            </a:r>
          </a:p>
          <a:p>
            <a:pPr lvl="1"/>
            <a:r>
              <a:rPr lang="ru-RU" sz="3000" dirty="0" smtClean="0"/>
              <a:t>«риторических» вопросов (пример</a:t>
            </a:r>
            <a:r>
              <a:rPr lang="en-US" sz="3000" dirty="0" smtClean="0"/>
              <a:t>:</a:t>
            </a:r>
            <a:r>
              <a:rPr lang="ru-RU" sz="3000" dirty="0" smtClean="0"/>
              <a:t> _______) </a:t>
            </a:r>
          </a:p>
          <a:p>
            <a:pPr lvl="1"/>
            <a:r>
              <a:rPr lang="ru-RU" sz="3000" dirty="0" smtClean="0"/>
              <a:t>других </a:t>
            </a:r>
            <a:r>
              <a:rPr lang="ru-RU" sz="3000" dirty="0" err="1" smtClean="0"/>
              <a:t>контактообразующих</a:t>
            </a:r>
            <a:r>
              <a:rPr lang="ru-RU" sz="3000" dirty="0" smtClean="0"/>
              <a:t> средств </a:t>
            </a:r>
            <a:endParaRPr lang="en-US" sz="3000" dirty="0" smtClean="0"/>
          </a:p>
          <a:p>
            <a:pPr lvl="1">
              <a:buNone/>
            </a:pPr>
            <a:r>
              <a:rPr lang="en-US" sz="3000" dirty="0" smtClean="0"/>
              <a:t>   </a:t>
            </a:r>
            <a:r>
              <a:rPr lang="ru-RU" sz="3000" dirty="0" smtClean="0"/>
              <a:t>(пример</a:t>
            </a:r>
            <a:r>
              <a:rPr lang="en-US" sz="3000" dirty="0" smtClean="0"/>
              <a:t>:</a:t>
            </a:r>
            <a:r>
              <a:rPr lang="ru-RU" sz="3000" dirty="0" smtClean="0"/>
              <a:t> ______________)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2714644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4000" dirty="0" smtClean="0"/>
              <a:t>Какие методы, с Вашей точки зрения, наиболее продуктивны для вызывания заинтересованности у учащихся на уроке: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92909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ru-RU" sz="3000" dirty="0" smtClean="0"/>
              <a:t>наглядность </a:t>
            </a:r>
          </a:p>
          <a:p>
            <a:pPr lvl="1"/>
            <a:r>
              <a:rPr lang="ru-RU" sz="3000" dirty="0" smtClean="0"/>
              <a:t>проблемное изложение материала </a:t>
            </a:r>
          </a:p>
          <a:p>
            <a:pPr lvl="1"/>
            <a:r>
              <a:rPr lang="ru-RU" sz="3000" dirty="0" smtClean="0"/>
              <a:t>разъяснение с привлечением аналогии, контраста </a:t>
            </a:r>
          </a:p>
          <a:p>
            <a:pPr lvl="1"/>
            <a:r>
              <a:rPr lang="ru-RU" sz="3000" dirty="0" smtClean="0"/>
              <a:t>изменение тональности общения </a:t>
            </a:r>
          </a:p>
          <a:p>
            <a:pPr lvl="1"/>
            <a:r>
              <a:rPr lang="ru-RU" sz="3000" dirty="0" smtClean="0"/>
              <a:t>изменение темпа речи </a:t>
            </a:r>
          </a:p>
          <a:p>
            <a:pPr lvl="1"/>
            <a:r>
              <a:rPr lang="ru-RU" sz="3000" dirty="0" smtClean="0"/>
              <a:t>использование особой лексики, указывающей на переходы мысли </a:t>
            </a:r>
          </a:p>
          <a:p>
            <a:pPr lvl="1"/>
            <a:r>
              <a:rPr lang="ru-RU" sz="3000" dirty="0" smtClean="0"/>
              <a:t>другие (пример</a:t>
            </a:r>
            <a:r>
              <a:rPr lang="en-US" sz="3000" dirty="0" smtClean="0"/>
              <a:t>:</a:t>
            </a:r>
            <a:r>
              <a:rPr lang="ru-RU" sz="3000" dirty="0" smtClean="0"/>
              <a:t> _________)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471</TotalTime>
  <Words>175</Words>
  <Application>Microsoft Office PowerPoint</Application>
  <PresentationFormat>Экран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Использование  вербально-коммуникативных  тактик учителем-логопедом для развития устно-речевых умений детей младшего школьного возраста  Самышкина Н.В. Учитель-логопед МБУ ЦППМиСП № 5 «Сознание»</vt:lpstr>
      <vt:lpstr>Слайд 2</vt:lpstr>
      <vt:lpstr>Организационный момент</vt:lpstr>
      <vt:lpstr>Выберите наиболее мотивирующий метод на учебную деятельность учащихся</vt:lpstr>
      <vt:lpstr>Основные условия совместной деятельности</vt:lpstr>
      <vt:lpstr>Введение нового материала на уроке Вы осуществляете преимущественно с помощью метода: </vt:lpstr>
      <vt:lpstr>Наиболее эффективным приемом объяснения выполнения задания Вы считаете: </vt:lpstr>
      <vt:lpstr>Какие средства установления контакта с учениками Вами используются чаще остальных: </vt:lpstr>
      <vt:lpstr>Какие методы, с Вашей точки зрения, наиболее продуктивны для вызывания заинтересованности у учащихся на уроке: </vt:lpstr>
      <vt:lpstr>Вы считаете, что наиболее приемлемая организация на уроке структуры диалога: </vt:lpstr>
      <vt:lpstr>Какие виды обратной связи с учащимися используются Вами на уроке? 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1</cp:lastModifiedBy>
  <cp:revision>37</cp:revision>
  <dcterms:created xsi:type="dcterms:W3CDTF">2016-04-24T15:30:43Z</dcterms:created>
  <dcterms:modified xsi:type="dcterms:W3CDTF">2016-11-28T15:40:21Z</dcterms:modified>
</cp:coreProperties>
</file>