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F0792-D342-45B7-9FCA-ABDAE480F2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58A9D-C406-4FBA-868B-63158FFCB40D}">
      <dgm:prSet phldrT="[Текст]"/>
      <dgm:spPr/>
      <dgm:t>
        <a:bodyPr/>
        <a:lstStyle/>
        <a:p>
          <a:r>
            <a:rPr lang="ru-RU" dirty="0" smtClean="0"/>
            <a:t>РАС</a:t>
          </a:r>
          <a:endParaRPr lang="ru-RU" dirty="0"/>
        </a:p>
      </dgm:t>
    </dgm:pt>
    <dgm:pt modelId="{256F0D52-AB5F-491F-83F3-544D60802603}" type="parTrans" cxnId="{7DDE9B37-339C-485E-A387-AA1709AF9477}">
      <dgm:prSet/>
      <dgm:spPr/>
      <dgm:t>
        <a:bodyPr/>
        <a:lstStyle/>
        <a:p>
          <a:endParaRPr lang="ru-RU"/>
        </a:p>
      </dgm:t>
    </dgm:pt>
    <dgm:pt modelId="{ED052EFA-A99A-451D-874B-8346DBF2D67B}" type="sibTrans" cxnId="{7DDE9B37-339C-485E-A387-AA1709AF9477}">
      <dgm:prSet/>
      <dgm:spPr/>
      <dgm:t>
        <a:bodyPr/>
        <a:lstStyle/>
        <a:p>
          <a:endParaRPr lang="ru-RU"/>
        </a:p>
      </dgm:t>
    </dgm:pt>
    <dgm:pt modelId="{59F73111-14DD-47BB-95EE-3FA67226220B}">
      <dgm:prSet phldrT="[Текст]"/>
      <dgm:spPr/>
      <dgm:t>
        <a:bodyPr/>
        <a:lstStyle/>
        <a:p>
          <a:r>
            <a:rPr lang="ru-RU" dirty="0" smtClean="0"/>
            <a:t>Атипичный аутизм</a:t>
          </a:r>
          <a:endParaRPr lang="ru-RU" dirty="0"/>
        </a:p>
      </dgm:t>
    </dgm:pt>
    <dgm:pt modelId="{CEF63DC2-01BF-4BA3-B013-51220CA90E19}" type="parTrans" cxnId="{E2D83893-9F39-47E7-AA29-B83FCD8162FF}">
      <dgm:prSet/>
      <dgm:spPr/>
      <dgm:t>
        <a:bodyPr/>
        <a:lstStyle/>
        <a:p>
          <a:endParaRPr lang="ru-RU"/>
        </a:p>
      </dgm:t>
    </dgm:pt>
    <dgm:pt modelId="{60D86DDC-807C-49D8-9F12-2A6714D31D66}" type="sibTrans" cxnId="{E2D83893-9F39-47E7-AA29-B83FCD8162FF}">
      <dgm:prSet/>
      <dgm:spPr/>
      <dgm:t>
        <a:bodyPr/>
        <a:lstStyle/>
        <a:p>
          <a:endParaRPr lang="ru-RU"/>
        </a:p>
      </dgm:t>
    </dgm:pt>
    <dgm:pt modelId="{5320373D-B060-495B-9645-81B74C205C89}">
      <dgm:prSet phldrT="[Текст]"/>
      <dgm:spPr/>
      <dgm:t>
        <a:bodyPr/>
        <a:lstStyle/>
        <a:p>
          <a:r>
            <a:rPr lang="ru-RU" dirty="0" smtClean="0"/>
            <a:t>Синдром </a:t>
          </a:r>
          <a:r>
            <a:rPr lang="ru-RU" dirty="0" err="1" smtClean="0"/>
            <a:t>Аспергера</a:t>
          </a:r>
          <a:r>
            <a:rPr lang="ru-RU" dirty="0" smtClean="0"/>
            <a:t> (</a:t>
          </a:r>
          <a:r>
            <a:rPr lang="ru-RU" dirty="0" err="1" smtClean="0"/>
            <a:t>высокофункциональный</a:t>
          </a:r>
          <a:r>
            <a:rPr lang="ru-RU" dirty="0" smtClean="0"/>
            <a:t> аутизм)</a:t>
          </a:r>
          <a:endParaRPr lang="ru-RU" dirty="0"/>
        </a:p>
      </dgm:t>
    </dgm:pt>
    <dgm:pt modelId="{9406DF98-40DC-4066-B473-8A610C9BCB39}" type="parTrans" cxnId="{E50E950F-5FB8-4364-9D8C-3CDF65D96E1A}">
      <dgm:prSet/>
      <dgm:spPr/>
      <dgm:t>
        <a:bodyPr/>
        <a:lstStyle/>
        <a:p>
          <a:endParaRPr lang="ru-RU"/>
        </a:p>
      </dgm:t>
    </dgm:pt>
    <dgm:pt modelId="{7AFA4C28-9998-46A0-98E6-F86CF2CCD855}" type="sibTrans" cxnId="{E50E950F-5FB8-4364-9D8C-3CDF65D96E1A}">
      <dgm:prSet/>
      <dgm:spPr/>
      <dgm:t>
        <a:bodyPr/>
        <a:lstStyle/>
        <a:p>
          <a:endParaRPr lang="ru-RU"/>
        </a:p>
      </dgm:t>
    </dgm:pt>
    <dgm:pt modelId="{0EDFD283-C80B-4DF5-A9A9-51E0A796325F}" type="pres">
      <dgm:prSet presAssocID="{EE3F0792-D342-45B7-9FCA-ABDAE480F2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270D63-7037-4F6C-B1B8-95BD0B3D48A5}" type="pres">
      <dgm:prSet presAssocID="{19B58A9D-C406-4FBA-868B-63158FFCB40D}" presName="hierRoot1" presStyleCnt="0"/>
      <dgm:spPr/>
    </dgm:pt>
    <dgm:pt modelId="{3476CBF3-0F9A-407D-B496-ED3CC06AFD2C}" type="pres">
      <dgm:prSet presAssocID="{19B58A9D-C406-4FBA-868B-63158FFCB40D}" presName="composite" presStyleCnt="0"/>
      <dgm:spPr/>
    </dgm:pt>
    <dgm:pt modelId="{CFAF81AC-B00B-44BA-82E6-5FB4F4C86A64}" type="pres">
      <dgm:prSet presAssocID="{19B58A9D-C406-4FBA-868B-63158FFCB40D}" presName="background" presStyleLbl="node0" presStyleIdx="0" presStyleCnt="1"/>
      <dgm:spPr/>
    </dgm:pt>
    <dgm:pt modelId="{4BC17A07-553A-4E3F-BFB8-A4EB48FFFF99}" type="pres">
      <dgm:prSet presAssocID="{19B58A9D-C406-4FBA-868B-63158FFCB40D}" presName="text" presStyleLbl="fgAcc0" presStyleIdx="0" presStyleCnt="1" custLinFactNeighborX="890" custLinFactNeighborY="-3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43F663-2DF3-48F6-8262-36B24BB1E3B8}" type="pres">
      <dgm:prSet presAssocID="{19B58A9D-C406-4FBA-868B-63158FFCB40D}" presName="hierChild2" presStyleCnt="0"/>
      <dgm:spPr/>
    </dgm:pt>
    <dgm:pt modelId="{885232E9-EDB1-450E-8257-B0988D577B03}" type="pres">
      <dgm:prSet presAssocID="{CEF63DC2-01BF-4BA3-B013-51220CA90E1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6892B6-314B-4BB8-9413-29186D322F2B}" type="pres">
      <dgm:prSet presAssocID="{59F73111-14DD-47BB-95EE-3FA67226220B}" presName="hierRoot2" presStyleCnt="0"/>
      <dgm:spPr/>
    </dgm:pt>
    <dgm:pt modelId="{5A9E99F6-8582-44C7-A28B-3E1BA1B78A7A}" type="pres">
      <dgm:prSet presAssocID="{59F73111-14DD-47BB-95EE-3FA67226220B}" presName="composite2" presStyleCnt="0"/>
      <dgm:spPr/>
    </dgm:pt>
    <dgm:pt modelId="{47D633A9-21BA-4AAC-A69D-31674B50FC65}" type="pres">
      <dgm:prSet presAssocID="{59F73111-14DD-47BB-95EE-3FA67226220B}" presName="background2" presStyleLbl="node2" presStyleIdx="0" presStyleCnt="2"/>
      <dgm:spPr/>
    </dgm:pt>
    <dgm:pt modelId="{01834F24-A747-4021-BBCB-474AEF06007B}" type="pres">
      <dgm:prSet presAssocID="{59F73111-14DD-47BB-95EE-3FA67226220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2B8C54-C3D0-4383-B5B9-63C63B4307CF}" type="pres">
      <dgm:prSet presAssocID="{59F73111-14DD-47BB-95EE-3FA67226220B}" presName="hierChild3" presStyleCnt="0"/>
      <dgm:spPr/>
    </dgm:pt>
    <dgm:pt modelId="{F49A219F-F9AA-4063-8623-2BA53247263E}" type="pres">
      <dgm:prSet presAssocID="{9406DF98-40DC-4066-B473-8A610C9BCB3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F8DD2FE-70A8-44E9-AC31-8B6288BC0E15}" type="pres">
      <dgm:prSet presAssocID="{5320373D-B060-495B-9645-81B74C205C89}" presName="hierRoot2" presStyleCnt="0"/>
      <dgm:spPr/>
    </dgm:pt>
    <dgm:pt modelId="{DA2C1D66-02AA-4575-9DFC-827BA4D41EA5}" type="pres">
      <dgm:prSet presAssocID="{5320373D-B060-495B-9645-81B74C205C89}" presName="composite2" presStyleCnt="0"/>
      <dgm:spPr/>
    </dgm:pt>
    <dgm:pt modelId="{5684D584-38B7-4DA9-B9C0-C6F56073E456}" type="pres">
      <dgm:prSet presAssocID="{5320373D-B060-495B-9645-81B74C205C89}" presName="background2" presStyleLbl="node2" presStyleIdx="1" presStyleCnt="2"/>
      <dgm:spPr/>
    </dgm:pt>
    <dgm:pt modelId="{EBF9044D-B806-4FAE-928F-7B507B26C565}" type="pres">
      <dgm:prSet presAssocID="{5320373D-B060-495B-9645-81B74C205C8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D5855-EA66-49D0-826E-ED18D360065A}" type="pres">
      <dgm:prSet presAssocID="{5320373D-B060-495B-9645-81B74C205C89}" presName="hierChild3" presStyleCnt="0"/>
      <dgm:spPr/>
    </dgm:pt>
  </dgm:ptLst>
  <dgm:cxnLst>
    <dgm:cxn modelId="{E50E950F-5FB8-4364-9D8C-3CDF65D96E1A}" srcId="{19B58A9D-C406-4FBA-868B-63158FFCB40D}" destId="{5320373D-B060-495B-9645-81B74C205C89}" srcOrd="1" destOrd="0" parTransId="{9406DF98-40DC-4066-B473-8A610C9BCB39}" sibTransId="{7AFA4C28-9998-46A0-98E6-F86CF2CCD855}"/>
    <dgm:cxn modelId="{0833B289-7066-4475-A770-FF4D0BA71A44}" type="presOf" srcId="{19B58A9D-C406-4FBA-868B-63158FFCB40D}" destId="{4BC17A07-553A-4E3F-BFB8-A4EB48FFFF99}" srcOrd="0" destOrd="0" presId="urn:microsoft.com/office/officeart/2005/8/layout/hierarchy1"/>
    <dgm:cxn modelId="{E2D83893-9F39-47E7-AA29-B83FCD8162FF}" srcId="{19B58A9D-C406-4FBA-868B-63158FFCB40D}" destId="{59F73111-14DD-47BB-95EE-3FA67226220B}" srcOrd="0" destOrd="0" parTransId="{CEF63DC2-01BF-4BA3-B013-51220CA90E19}" sibTransId="{60D86DDC-807C-49D8-9F12-2A6714D31D66}"/>
    <dgm:cxn modelId="{7DDE9B37-339C-485E-A387-AA1709AF9477}" srcId="{EE3F0792-D342-45B7-9FCA-ABDAE480F242}" destId="{19B58A9D-C406-4FBA-868B-63158FFCB40D}" srcOrd="0" destOrd="0" parTransId="{256F0D52-AB5F-491F-83F3-544D60802603}" sibTransId="{ED052EFA-A99A-451D-874B-8346DBF2D67B}"/>
    <dgm:cxn modelId="{5AA60E55-86C1-4254-B604-445B79749767}" type="presOf" srcId="{EE3F0792-D342-45B7-9FCA-ABDAE480F242}" destId="{0EDFD283-C80B-4DF5-A9A9-51E0A796325F}" srcOrd="0" destOrd="0" presId="urn:microsoft.com/office/officeart/2005/8/layout/hierarchy1"/>
    <dgm:cxn modelId="{F9A9339A-8A7A-46B9-B41F-3483F558F3B5}" type="presOf" srcId="{CEF63DC2-01BF-4BA3-B013-51220CA90E19}" destId="{885232E9-EDB1-450E-8257-B0988D577B03}" srcOrd="0" destOrd="0" presId="urn:microsoft.com/office/officeart/2005/8/layout/hierarchy1"/>
    <dgm:cxn modelId="{941F4AD5-3DC3-4DB9-8055-0CD5DD063DC8}" type="presOf" srcId="{59F73111-14DD-47BB-95EE-3FA67226220B}" destId="{01834F24-A747-4021-BBCB-474AEF06007B}" srcOrd="0" destOrd="0" presId="urn:microsoft.com/office/officeart/2005/8/layout/hierarchy1"/>
    <dgm:cxn modelId="{1B62FEA9-F897-4E99-82D8-800D747DBB33}" type="presOf" srcId="{5320373D-B060-495B-9645-81B74C205C89}" destId="{EBF9044D-B806-4FAE-928F-7B507B26C565}" srcOrd="0" destOrd="0" presId="urn:microsoft.com/office/officeart/2005/8/layout/hierarchy1"/>
    <dgm:cxn modelId="{7CAFCCF6-9D33-4E2F-AA34-FF6BDC08486C}" type="presOf" srcId="{9406DF98-40DC-4066-B473-8A610C9BCB39}" destId="{F49A219F-F9AA-4063-8623-2BA53247263E}" srcOrd="0" destOrd="0" presId="urn:microsoft.com/office/officeart/2005/8/layout/hierarchy1"/>
    <dgm:cxn modelId="{BD7AF1F5-33D8-4B31-B1CA-B30CF1BBFB4F}" type="presParOf" srcId="{0EDFD283-C80B-4DF5-A9A9-51E0A796325F}" destId="{D3270D63-7037-4F6C-B1B8-95BD0B3D48A5}" srcOrd="0" destOrd="0" presId="urn:microsoft.com/office/officeart/2005/8/layout/hierarchy1"/>
    <dgm:cxn modelId="{5D0331A7-BCD5-4861-B6F3-1F15EEDA4E33}" type="presParOf" srcId="{D3270D63-7037-4F6C-B1B8-95BD0B3D48A5}" destId="{3476CBF3-0F9A-407D-B496-ED3CC06AFD2C}" srcOrd="0" destOrd="0" presId="urn:microsoft.com/office/officeart/2005/8/layout/hierarchy1"/>
    <dgm:cxn modelId="{149297DE-E184-474A-9B3C-CE4615491E82}" type="presParOf" srcId="{3476CBF3-0F9A-407D-B496-ED3CC06AFD2C}" destId="{CFAF81AC-B00B-44BA-82E6-5FB4F4C86A64}" srcOrd="0" destOrd="0" presId="urn:microsoft.com/office/officeart/2005/8/layout/hierarchy1"/>
    <dgm:cxn modelId="{9D2C3A43-5AEE-45F0-9797-B365AF507F91}" type="presParOf" srcId="{3476CBF3-0F9A-407D-B496-ED3CC06AFD2C}" destId="{4BC17A07-553A-4E3F-BFB8-A4EB48FFFF99}" srcOrd="1" destOrd="0" presId="urn:microsoft.com/office/officeart/2005/8/layout/hierarchy1"/>
    <dgm:cxn modelId="{5D4D4818-FE9B-4EC6-8F4D-EA18E5310D30}" type="presParOf" srcId="{D3270D63-7037-4F6C-B1B8-95BD0B3D48A5}" destId="{F743F663-2DF3-48F6-8262-36B24BB1E3B8}" srcOrd="1" destOrd="0" presId="urn:microsoft.com/office/officeart/2005/8/layout/hierarchy1"/>
    <dgm:cxn modelId="{1A40407F-8679-4822-972F-26F31A76946E}" type="presParOf" srcId="{F743F663-2DF3-48F6-8262-36B24BB1E3B8}" destId="{885232E9-EDB1-450E-8257-B0988D577B03}" srcOrd="0" destOrd="0" presId="urn:microsoft.com/office/officeart/2005/8/layout/hierarchy1"/>
    <dgm:cxn modelId="{E80D3E78-2251-49C1-893F-63B458729730}" type="presParOf" srcId="{F743F663-2DF3-48F6-8262-36B24BB1E3B8}" destId="{C16892B6-314B-4BB8-9413-29186D322F2B}" srcOrd="1" destOrd="0" presId="urn:microsoft.com/office/officeart/2005/8/layout/hierarchy1"/>
    <dgm:cxn modelId="{1AF94B65-A9C7-4168-97B7-06769CE0CFE9}" type="presParOf" srcId="{C16892B6-314B-4BB8-9413-29186D322F2B}" destId="{5A9E99F6-8582-44C7-A28B-3E1BA1B78A7A}" srcOrd="0" destOrd="0" presId="urn:microsoft.com/office/officeart/2005/8/layout/hierarchy1"/>
    <dgm:cxn modelId="{FEE2C01D-01B8-4EBD-9EC4-2E141D7A599B}" type="presParOf" srcId="{5A9E99F6-8582-44C7-A28B-3E1BA1B78A7A}" destId="{47D633A9-21BA-4AAC-A69D-31674B50FC65}" srcOrd="0" destOrd="0" presId="urn:microsoft.com/office/officeart/2005/8/layout/hierarchy1"/>
    <dgm:cxn modelId="{D59A1FD2-CB31-4DAD-946F-57DB746F4AF5}" type="presParOf" srcId="{5A9E99F6-8582-44C7-A28B-3E1BA1B78A7A}" destId="{01834F24-A747-4021-BBCB-474AEF06007B}" srcOrd="1" destOrd="0" presId="urn:microsoft.com/office/officeart/2005/8/layout/hierarchy1"/>
    <dgm:cxn modelId="{60A9BBE8-D8CC-4E86-BDDD-A87AF0C20E92}" type="presParOf" srcId="{C16892B6-314B-4BB8-9413-29186D322F2B}" destId="{D22B8C54-C3D0-4383-B5B9-63C63B4307CF}" srcOrd="1" destOrd="0" presId="urn:microsoft.com/office/officeart/2005/8/layout/hierarchy1"/>
    <dgm:cxn modelId="{F25F6446-AFCF-41A8-9067-B3EA4ADD8E10}" type="presParOf" srcId="{F743F663-2DF3-48F6-8262-36B24BB1E3B8}" destId="{F49A219F-F9AA-4063-8623-2BA53247263E}" srcOrd="2" destOrd="0" presId="urn:microsoft.com/office/officeart/2005/8/layout/hierarchy1"/>
    <dgm:cxn modelId="{CB1612E0-34CB-44BD-8C89-87A670A918B3}" type="presParOf" srcId="{F743F663-2DF3-48F6-8262-36B24BB1E3B8}" destId="{1F8DD2FE-70A8-44E9-AC31-8B6288BC0E15}" srcOrd="3" destOrd="0" presId="urn:microsoft.com/office/officeart/2005/8/layout/hierarchy1"/>
    <dgm:cxn modelId="{7688588C-F2D1-4263-B49E-A4A259E5D0B1}" type="presParOf" srcId="{1F8DD2FE-70A8-44E9-AC31-8B6288BC0E15}" destId="{DA2C1D66-02AA-4575-9DFC-827BA4D41EA5}" srcOrd="0" destOrd="0" presId="urn:microsoft.com/office/officeart/2005/8/layout/hierarchy1"/>
    <dgm:cxn modelId="{1EAE5035-D7B5-42C9-8D73-459CB3055677}" type="presParOf" srcId="{DA2C1D66-02AA-4575-9DFC-827BA4D41EA5}" destId="{5684D584-38B7-4DA9-B9C0-C6F56073E456}" srcOrd="0" destOrd="0" presId="urn:microsoft.com/office/officeart/2005/8/layout/hierarchy1"/>
    <dgm:cxn modelId="{8FD25DC6-3F6E-43E3-BC91-4FBD67BA4576}" type="presParOf" srcId="{DA2C1D66-02AA-4575-9DFC-827BA4D41EA5}" destId="{EBF9044D-B806-4FAE-928F-7B507B26C565}" srcOrd="1" destOrd="0" presId="urn:microsoft.com/office/officeart/2005/8/layout/hierarchy1"/>
    <dgm:cxn modelId="{636D9B87-F689-42E2-95FA-0CBAB35AD17B}" type="presParOf" srcId="{1F8DD2FE-70A8-44E9-AC31-8B6288BC0E15}" destId="{DF6D5855-EA66-49D0-826E-ED18D36006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9A219F-F9AA-4063-8623-2BA53247263E}">
      <dsp:nvSpPr>
        <dsp:cNvPr id="0" name=""/>
        <dsp:cNvSpPr/>
      </dsp:nvSpPr>
      <dsp:spPr>
        <a:xfrm>
          <a:off x="3988083" y="1670529"/>
          <a:ext cx="1635610" cy="844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452"/>
              </a:lnTo>
              <a:lnTo>
                <a:pt x="1635610" y="592452"/>
              </a:lnTo>
              <a:lnTo>
                <a:pt x="1635610" y="844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232E9-EDB1-450E-8257-B0988D577B03}">
      <dsp:nvSpPr>
        <dsp:cNvPr id="0" name=""/>
        <dsp:cNvSpPr/>
      </dsp:nvSpPr>
      <dsp:spPr>
        <a:xfrm>
          <a:off x="2304127" y="1670529"/>
          <a:ext cx="1683955" cy="844060"/>
        </a:xfrm>
        <a:custGeom>
          <a:avLst/>
          <a:gdLst/>
          <a:ahLst/>
          <a:cxnLst/>
          <a:rect l="0" t="0" r="0" b="0"/>
          <a:pathLst>
            <a:path>
              <a:moveTo>
                <a:pt x="1683955" y="0"/>
              </a:moveTo>
              <a:lnTo>
                <a:pt x="1683955" y="592452"/>
              </a:lnTo>
              <a:lnTo>
                <a:pt x="0" y="592452"/>
              </a:lnTo>
              <a:lnTo>
                <a:pt x="0" y="844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1AC-B00B-44BA-82E6-5FB4F4C86A64}">
      <dsp:nvSpPr>
        <dsp:cNvPr id="0" name=""/>
        <dsp:cNvSpPr/>
      </dsp:nvSpPr>
      <dsp:spPr>
        <a:xfrm>
          <a:off x="2630078" y="-54136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17A07-553A-4E3F-BFB8-A4EB48FFFF99}">
      <dsp:nvSpPr>
        <dsp:cNvPr id="0" name=""/>
        <dsp:cNvSpPr/>
      </dsp:nvSpPr>
      <dsp:spPr>
        <a:xfrm>
          <a:off x="2931857" y="232553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</a:t>
          </a:r>
          <a:endParaRPr lang="ru-RU" sz="1600" kern="1200" dirty="0"/>
        </a:p>
      </dsp:txBody>
      <dsp:txXfrm>
        <a:off x="2931857" y="232553"/>
        <a:ext cx="2716009" cy="1724665"/>
      </dsp:txXfrm>
    </dsp:sp>
    <dsp:sp modelId="{47D633A9-21BA-4AAC-A69D-31674B50FC65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34F24-A747-4021-BBCB-474AEF06007B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Атипичный аутизм</a:t>
          </a:r>
          <a:endParaRPr lang="ru-RU" sz="1600" kern="1200" dirty="0"/>
        </a:p>
      </dsp:txBody>
      <dsp:txXfrm>
        <a:off x="1247901" y="2801279"/>
        <a:ext cx="2716009" cy="1724665"/>
      </dsp:txXfrm>
    </dsp:sp>
    <dsp:sp modelId="{5684D584-38B7-4DA9-B9C0-C6F56073E456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9044D-B806-4FAE-928F-7B507B26C565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Синдром </a:t>
          </a:r>
          <a:r>
            <a:rPr lang="ru-RU" sz="1600" kern="1200" dirty="0" err="1" smtClean="0"/>
            <a:t>Аспергера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высокофункциональный</a:t>
          </a:r>
          <a:r>
            <a:rPr lang="ru-RU" sz="1600" kern="1200" dirty="0" smtClean="0"/>
            <a:t> аутизм)</a:t>
          </a:r>
          <a:endParaRPr lang="ru-RU" sz="1600" kern="1200" dirty="0"/>
        </a:p>
      </dsp:txBody>
      <dsp:txXfrm>
        <a:off x="4567468" y="2801279"/>
        <a:ext cx="2716009" cy="172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Экспериментальный образовательный проект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904856" cy="360040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«Создание специальных образовательных условий для детей с РАС  и другими ментальными нарушениями в рамках СОУ путем организации ресурсных классов».</a:t>
            </a:r>
          </a:p>
          <a:p>
            <a:endParaRPr lang="ru-RU" sz="3600" b="1" dirty="0">
              <a:solidFill>
                <a:schemeClr val="tx1"/>
              </a:solidFill>
            </a:endParaRPr>
          </a:p>
          <a:p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ресурсного класса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176122" cy="257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109060" cy="257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69487"/>
            <a:ext cx="4109060" cy="2310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75583"/>
            <a:ext cx="4109060" cy="230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19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4-х функциональных зон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18142"/>
            <a:ext cx="287695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112" y="1052736"/>
            <a:ext cx="3114096" cy="233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34143" b="12587"/>
          <a:stretch/>
        </p:blipFill>
        <p:spPr>
          <a:xfrm>
            <a:off x="755576" y="3755605"/>
            <a:ext cx="2770495" cy="2761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856812"/>
            <a:ext cx="3407744" cy="2558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1" y="3278382"/>
            <a:ext cx="334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Групповая работа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8824" y="32939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Рабочее место учителя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612" y="628598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Зона разгрузки и отдыха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9460" y="628598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Индивидуальная работа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400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Прикладной Анализ Поведения (АВА)</a:t>
            </a:r>
          </a:p>
          <a:p>
            <a:r>
              <a:rPr lang="ru-RU" dirty="0"/>
              <a:t>Терапевтический подход, эффективность которого подтверждена многолетними исследованиями:</a:t>
            </a:r>
          </a:p>
          <a:p>
            <a:pPr marL="0" indent="0">
              <a:buNone/>
            </a:pPr>
            <a:r>
              <a:rPr lang="ru-RU" dirty="0"/>
              <a:t>-При работе с детьми и взрослыми с ментальными нарушениями, нарушениями в </a:t>
            </a:r>
            <a:r>
              <a:rPr lang="ru-RU" dirty="0" smtClean="0"/>
              <a:t>развитии</a:t>
            </a:r>
            <a:r>
              <a:rPr lang="ru-RU" dirty="0"/>
              <a:t>, проблемами в обучении</a:t>
            </a:r>
          </a:p>
          <a:p>
            <a:pPr marL="0" indent="0">
              <a:buNone/>
            </a:pPr>
            <a:r>
              <a:rPr lang="ru-RU" dirty="0"/>
              <a:t>-Как методики, которую с одинаковой эффективность могут использовать специалисты ,родители и все находящиеся рядом с ребенком</a:t>
            </a:r>
          </a:p>
          <a:p>
            <a:pPr marL="0" indent="0">
              <a:buNone/>
            </a:pPr>
            <a:r>
              <a:rPr lang="ru-RU" dirty="0"/>
              <a:t>-Для развития самых разных навыков : </a:t>
            </a:r>
            <a:r>
              <a:rPr lang="ru-RU" dirty="0" err="1"/>
              <a:t>речевых,социальных</a:t>
            </a:r>
            <a:r>
              <a:rPr lang="ru-RU" dirty="0"/>
              <a:t>, </a:t>
            </a:r>
            <a:r>
              <a:rPr lang="ru-RU" dirty="0" err="1"/>
              <a:t>академических,игровых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-При работе с агрессивным и </a:t>
            </a:r>
            <a:r>
              <a:rPr lang="ru-RU" dirty="0" err="1" smtClean="0"/>
              <a:t>самоповреждающим</a:t>
            </a:r>
            <a:r>
              <a:rPr lang="ru-RU" dirty="0" smtClean="0"/>
              <a:t> поведением </a:t>
            </a:r>
            <a:r>
              <a:rPr lang="ru-RU" dirty="0" err="1">
                <a:solidFill>
                  <a:schemeClr val="bg1"/>
                </a:solidFill>
              </a:rPr>
              <a:t>поведением,негативизмом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437112"/>
            <a:ext cx="5652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БЕЗ ИНКЛЮЗИИ НЕВОЗМОЖНО !</a:t>
            </a:r>
          </a:p>
          <a:p>
            <a:r>
              <a:rPr lang="ru-RU" sz="2000" dirty="0"/>
              <a:t>-Общение со сверстниками</a:t>
            </a:r>
          </a:p>
          <a:p>
            <a:r>
              <a:rPr lang="ru-RU" sz="2000" dirty="0"/>
              <a:t>-Обобщение навыков в естественной среде</a:t>
            </a:r>
          </a:p>
          <a:p>
            <a:r>
              <a:rPr lang="ru-RU" sz="2000" dirty="0"/>
              <a:t>-Формирование социальных навыков </a:t>
            </a:r>
          </a:p>
          <a:p>
            <a:r>
              <a:rPr lang="ru-RU" sz="2000" dirty="0" smtClean="0"/>
              <a:t>Нахождение </a:t>
            </a:r>
            <a:r>
              <a:rPr lang="ru-RU" sz="2000" dirty="0"/>
              <a:t>в коллективе </a:t>
            </a:r>
            <a:r>
              <a:rPr lang="ru-RU" sz="2000" dirty="0" err="1"/>
              <a:t>нейротипичных</a:t>
            </a:r>
            <a:r>
              <a:rPr lang="ru-RU" sz="2000" dirty="0"/>
              <a:t> сверстников </a:t>
            </a:r>
            <a:r>
              <a:rPr lang="ru-RU" sz="2000" dirty="0" smtClean="0"/>
              <a:t>является</a:t>
            </a:r>
          </a:p>
          <a:p>
            <a:r>
              <a:rPr lang="ru-RU" sz="2000" dirty="0" smtClean="0"/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терапевтическим само по себе</a:t>
            </a:r>
          </a:p>
        </p:txBody>
      </p:sp>
    </p:spTree>
    <p:extLst>
      <p:ext uri="{BB962C8B-B14F-4D97-AF65-F5344CB8AC3E}">
        <p14:creationId xmlns:p14="http://schemas.microsoft.com/office/powerpoint/2010/main" xmlns="" val="5762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ресурсного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Супервизор (сертифицированный поведенческий аналитик)</a:t>
            </a:r>
          </a:p>
          <a:p>
            <a:r>
              <a:rPr lang="ru-RU" dirty="0"/>
              <a:t>Координатор</a:t>
            </a:r>
          </a:p>
          <a:p>
            <a:r>
              <a:rPr lang="ru-RU" dirty="0"/>
              <a:t>Учитель ресурсного класса</a:t>
            </a:r>
          </a:p>
          <a:p>
            <a:r>
              <a:rPr lang="ru-RU" dirty="0" err="1"/>
              <a:t>Тьюторы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Учителя общеобразовательных классов</a:t>
            </a:r>
          </a:p>
          <a:p>
            <a:r>
              <a:rPr lang="ru-RU" dirty="0"/>
              <a:t>Администрация школы </a:t>
            </a:r>
          </a:p>
        </p:txBody>
      </p:sp>
    </p:spTree>
    <p:extLst>
      <p:ext uri="{BB962C8B-B14F-4D97-AF65-F5344CB8AC3E}">
        <p14:creationId xmlns:p14="http://schemas.microsoft.com/office/powerpoint/2010/main" xmlns="" val="24166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Координатор/Консультант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ru-RU" dirty="0" smtClean="0"/>
              <a:t>Утверждение коррекционных программ</a:t>
            </a:r>
          </a:p>
          <a:p>
            <a:r>
              <a:rPr lang="ru-RU" dirty="0" smtClean="0"/>
              <a:t>Утверждение и корректировка учебных планов</a:t>
            </a:r>
          </a:p>
          <a:p>
            <a:r>
              <a:rPr lang="ru-RU" dirty="0" smtClean="0"/>
              <a:t>Консультации по работе с нежелательными формами поведения</a:t>
            </a:r>
          </a:p>
          <a:p>
            <a:r>
              <a:rPr lang="ru-RU" dirty="0" smtClean="0"/>
              <a:t>Обучение педагогического коллектива</a:t>
            </a:r>
          </a:p>
          <a:p>
            <a:r>
              <a:rPr lang="ru-RU" dirty="0" smtClean="0"/>
              <a:t>Консультации родителей</a:t>
            </a:r>
          </a:p>
          <a:p>
            <a:r>
              <a:rPr lang="ru-RU" dirty="0" smtClean="0"/>
              <a:t>Мониторинг работы ресурсного класса</a:t>
            </a:r>
          </a:p>
          <a:p>
            <a:r>
              <a:rPr lang="ru-RU" dirty="0" smtClean="0"/>
              <a:t>Разбор конфликтных ситуаций между участниками образовательного процесса.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3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Учитель ресурсного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Отвечает за документацию детей, которая соответствует требованиям школы</a:t>
            </a:r>
          </a:p>
          <a:p>
            <a:r>
              <a:rPr lang="ru-RU" dirty="0" smtClean="0"/>
              <a:t>Отвечает за документацию детей в ресурсном классе</a:t>
            </a:r>
          </a:p>
          <a:p>
            <a:r>
              <a:rPr lang="ru-RU" dirty="0" smtClean="0"/>
              <a:t>Проводит тренинги </a:t>
            </a:r>
            <a:r>
              <a:rPr lang="ru-RU" dirty="0" err="1" smtClean="0"/>
              <a:t>тьюторов</a:t>
            </a:r>
            <a:r>
              <a:rPr lang="ru-RU" dirty="0" smtClean="0"/>
              <a:t> по программах учеников</a:t>
            </a:r>
          </a:p>
          <a:p>
            <a:r>
              <a:rPr lang="ru-RU" dirty="0" smtClean="0"/>
              <a:t>Диагностика</a:t>
            </a:r>
          </a:p>
          <a:p>
            <a:r>
              <a:rPr lang="ru-RU" dirty="0" smtClean="0"/>
              <a:t>Анализ результатов</a:t>
            </a:r>
          </a:p>
          <a:p>
            <a:r>
              <a:rPr lang="ru-RU" dirty="0" smtClean="0"/>
              <a:t>Составление и коррекция индивидуальных программ</a:t>
            </a:r>
          </a:p>
          <a:p>
            <a:r>
              <a:rPr lang="ru-RU" dirty="0" smtClean="0"/>
              <a:t>Составление планов уроков</a:t>
            </a:r>
          </a:p>
          <a:p>
            <a:r>
              <a:rPr lang="ru-RU" dirty="0" smtClean="0"/>
              <a:t>Мониторинг и коррекция работы </a:t>
            </a:r>
            <a:r>
              <a:rPr lang="ru-RU" dirty="0" err="1" smtClean="0"/>
              <a:t>тьюторов</a:t>
            </a:r>
            <a:r>
              <a:rPr lang="ru-RU" dirty="0" smtClean="0"/>
              <a:t> по планам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09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Тьютор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ru-RU" dirty="0" smtClean="0"/>
              <a:t>Проведение занятий «один на один» по планам </a:t>
            </a:r>
          </a:p>
          <a:p>
            <a:r>
              <a:rPr lang="ru-RU" dirty="0" smtClean="0"/>
              <a:t>Помощь ученику во время групповых занятий</a:t>
            </a:r>
          </a:p>
          <a:p>
            <a:r>
              <a:rPr lang="ru-RU" dirty="0" smtClean="0"/>
              <a:t>Сопровождение на уроках в регулярном классе</a:t>
            </a:r>
          </a:p>
          <a:p>
            <a:r>
              <a:rPr lang="ru-RU" dirty="0" smtClean="0"/>
              <a:t>Сопровождение во время режимных моментов</a:t>
            </a:r>
          </a:p>
          <a:p>
            <a:r>
              <a:rPr lang="ru-RU" dirty="0" smtClean="0"/>
              <a:t>Заполнение бланков наблюдений за поведением и формированием навыков</a:t>
            </a:r>
          </a:p>
          <a:p>
            <a:r>
              <a:rPr lang="ru-RU" dirty="0" smtClean="0"/>
              <a:t>Доведение до сведения учителя любой информации, касающейся ученика</a:t>
            </a:r>
          </a:p>
          <a:p>
            <a:r>
              <a:rPr lang="ru-RU" dirty="0" smtClean="0"/>
              <a:t>Участие в обучающих тренингах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3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работы в ресурсном классе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r>
              <a:rPr lang="ru-RU" sz="2800" dirty="0" smtClean="0"/>
              <a:t>Работа начинается с того, что </a:t>
            </a:r>
            <a:r>
              <a:rPr lang="ru-RU" sz="2800" dirty="0" err="1" smtClean="0"/>
              <a:t>тьютор</a:t>
            </a:r>
            <a:r>
              <a:rPr lang="ru-RU" sz="2800" dirty="0" smtClean="0"/>
              <a:t> становится для ребенка позитивным «стимулом»</a:t>
            </a:r>
          </a:p>
          <a:p>
            <a:r>
              <a:rPr lang="ru-RU" sz="2800" dirty="0" smtClean="0"/>
              <a:t>Занятие один на один с </a:t>
            </a:r>
            <a:r>
              <a:rPr lang="ru-RU" sz="2800" dirty="0" err="1" smtClean="0"/>
              <a:t>тьютором</a:t>
            </a:r>
            <a:endParaRPr lang="ru-RU" sz="2800" dirty="0" smtClean="0"/>
          </a:p>
          <a:p>
            <a:r>
              <a:rPr lang="ru-RU" sz="2800" dirty="0" smtClean="0"/>
              <a:t>Занятия в группе</a:t>
            </a:r>
          </a:p>
          <a:p>
            <a:r>
              <a:rPr lang="ru-RU" sz="2800" dirty="0" smtClean="0"/>
              <a:t>Сопровождение </a:t>
            </a:r>
            <a:r>
              <a:rPr lang="ru-RU" sz="2800" dirty="0" err="1" smtClean="0"/>
              <a:t>тьютором</a:t>
            </a:r>
            <a:r>
              <a:rPr lang="ru-RU" sz="2800" dirty="0" smtClean="0"/>
              <a:t> ученика на уроках в регулярном классе</a:t>
            </a:r>
          </a:p>
          <a:p>
            <a:r>
              <a:rPr lang="ru-RU" sz="2800" dirty="0" smtClean="0"/>
              <a:t>Смена </a:t>
            </a:r>
            <a:r>
              <a:rPr lang="ru-RU" sz="2800" dirty="0" err="1" smtClean="0"/>
              <a:t>тьюторов</a:t>
            </a:r>
            <a:r>
              <a:rPr lang="ru-RU" sz="2800" dirty="0" smtClean="0"/>
              <a:t> не реже 1 раза в 2 месяца для успешной генерализации навыков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34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Особенности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«Все знают всё» – все сотрудники класса знают программы всех учеников класса</a:t>
            </a:r>
          </a:p>
          <a:p>
            <a:r>
              <a:rPr lang="ru-RU" dirty="0" smtClean="0"/>
              <a:t>Ежедневный мониторинг освоения программы</a:t>
            </a:r>
          </a:p>
          <a:p>
            <a:r>
              <a:rPr lang="ru-RU" dirty="0" smtClean="0"/>
              <a:t>Изменение планов уроков и корректировка программ при низком уровне освоения</a:t>
            </a:r>
          </a:p>
          <a:p>
            <a:r>
              <a:rPr lang="ru-RU" dirty="0" smtClean="0"/>
              <a:t>Безошибочное обучение – использование подсказок</a:t>
            </a:r>
          </a:p>
          <a:p>
            <a:r>
              <a:rPr lang="ru-RU" dirty="0" smtClean="0"/>
              <a:t>Ежедневная коммуникация с родителями посредством специальных бланков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0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Домашние консультации семей учеников ресурсного класса минимум 1 раз в 2 месяца</a:t>
            </a:r>
          </a:p>
          <a:p>
            <a:r>
              <a:rPr lang="ru-RU" dirty="0" smtClean="0"/>
              <a:t>Учитель каждый день минимум 15 минут занимается с каждым учеником, чтобы не судить только со слов </a:t>
            </a:r>
            <a:r>
              <a:rPr lang="ru-RU" dirty="0" err="1" smtClean="0"/>
              <a:t>тьютора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аутизм?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01608" cy="5112568"/>
          </a:xfrm>
        </p:spPr>
        <p:txBody>
          <a:bodyPr>
            <a:normAutofit/>
          </a:bodyPr>
          <a:lstStyle/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dirty="0" smtClean="0"/>
              <a:t>Аутизм -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расстройство, возникающее вследствие нарушения развития головного мозга и характеризующееся выраженным и всесторонним дефицитом социального взаимодействия и общения, а также ограниченными интересами и повторяющимися действиями.</a:t>
            </a:r>
          </a:p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 Схожие состояния, при которых отмечаются более мягкие признаки и симптомы, относят к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расстройствам аутистического спектра</a:t>
            </a:r>
          </a:p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Расстройства аутистического спектра (РАС) —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спектр психологических характеристик, описывающих широкий круг аномального поведения и затруднений в социальном взаимодействии и коммуникациях, а также жёстко ограниченных интересов и часто повторяющихся поведенческих актов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0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Включение ученика в регулярный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Знакомство с программами и учебными планами регулярного класса</a:t>
            </a:r>
          </a:p>
          <a:p>
            <a:r>
              <a:rPr lang="ru-RU" dirty="0" smtClean="0"/>
              <a:t>Составление индивидуального графика и процедуры посещения регулярного класса для каждого ученика. Начинаем с максимально возможного количества минут.</a:t>
            </a:r>
          </a:p>
          <a:p>
            <a:r>
              <a:rPr lang="ru-RU" dirty="0" smtClean="0"/>
              <a:t>Подготовка материалов по уроку в регулярном классе для ученика ресурсного класса.</a:t>
            </a:r>
          </a:p>
          <a:p>
            <a:r>
              <a:rPr lang="ru-RU" dirty="0" smtClean="0"/>
              <a:t>Подготовка ученика к занятию в регулярном классе</a:t>
            </a:r>
          </a:p>
          <a:p>
            <a:r>
              <a:rPr lang="ru-RU" dirty="0" smtClean="0"/>
              <a:t>Закрепление в ресурсном классе заданий, пройденных в регулярном классе</a:t>
            </a:r>
          </a:p>
          <a:p>
            <a:r>
              <a:rPr lang="ru-RU" dirty="0" smtClean="0"/>
              <a:t>Постоянный диалог с учителем регулярного класса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8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готовности ученика к посещению регулярного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Отсутствие нежелательных форм поведения, которые могут сорвать учебный процесс в регулярном классе (или их слабая интенсивность)</a:t>
            </a:r>
          </a:p>
          <a:p>
            <a:r>
              <a:rPr lang="ru-RU" sz="2800" dirty="0" smtClean="0"/>
              <a:t>Способность к занятию за столом в течении 5 минут</a:t>
            </a:r>
          </a:p>
          <a:p>
            <a:r>
              <a:rPr lang="ru-RU" sz="2800" dirty="0" smtClean="0"/>
              <a:t>Способность находится рядом с другими детьми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497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Трудности при организации ресурсного класса для детей с РАС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Специалисты</a:t>
            </a:r>
          </a:p>
          <a:p>
            <a:r>
              <a:rPr lang="ru-RU" sz="3200" dirty="0" smtClean="0"/>
              <a:t>Адаптированная образовательная программа</a:t>
            </a:r>
          </a:p>
          <a:p>
            <a:r>
              <a:rPr lang="ru-RU" sz="3200" dirty="0" smtClean="0"/>
              <a:t>Финансирование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55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 детей с РАС сегодня: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732" y="1196752"/>
            <a:ext cx="8229600" cy="4525963"/>
          </a:xfrm>
        </p:spPr>
        <p:txBody>
          <a:bodyPr/>
          <a:lstStyle/>
          <a:p>
            <a:r>
              <a:rPr lang="ru-RU" dirty="0" smtClean="0"/>
              <a:t>Проект создания «Ресурсного класса» успешно реализован во многих городах РФ: в Москве, Санкт-Петербурге, Белгороде, Красноярске, Воронеже.</a:t>
            </a:r>
          </a:p>
          <a:p>
            <a:r>
              <a:rPr lang="ru-RU" dirty="0" smtClean="0"/>
              <a:t>В Самаре пока не существует подобного опыта, но число детей с РАС и ментальными нарушениями неуклонно растет.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41924"/>
            <a:ext cx="84417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Нашему городу нужен этот проект!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 нашим детям нужна грамотно выстроенная инклюзивная среда, которая уже опробована в других городах РФ и имеет высокую, подтвержденную эффективность.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Toshiba\Desktop\ксения\Ресурсный класс\12009812_1143983698962921_189385996335988640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80" y="64833"/>
            <a:ext cx="3240360" cy="213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shiba\Desktop\12063568_1025779320822627_14799337371492457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0672"/>
            <a:ext cx="2843808" cy="2085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8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Классификация аутизма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516531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60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93639"/>
            <a:ext cx="3136810" cy="326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oshiba\Desktop\561d3cd38c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560" y="2996952"/>
            <a:ext cx="3816424" cy="2539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4904" y="4797152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НЕЗАВИСИМО от диагноза ,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каждый ребенок имеет право на образование,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наша задача совместными усилиями создать благоприятную и эффективную модель для дальнейшего развития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96" y="85725"/>
            <a:ext cx="35433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18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Что такое АВА?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Прикладной анализ поведения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(англ. </a:t>
            </a:r>
            <a:r>
              <a:rPr lang="ru-RU" sz="2000" dirty="0" err="1">
                <a:solidFill>
                  <a:prstClr val="black"/>
                </a:solidFill>
                <a:latin typeface="Century Gothic"/>
              </a:rPr>
              <a:t>Applied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entury Gothic"/>
              </a:rPr>
              <a:t>behavior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entury Gothic"/>
              </a:rPr>
              <a:t>analysis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, ABA) — это научная дисциплина, которая предполагает использование современной поведенческой теории научения для изменения поведения.</a:t>
            </a:r>
          </a:p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ABA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— это прикладная отрасль науки, в которой принципы бихевиоризма планомерно применяются для улучшения социально значимого поведения, и где используется экспериментальное определение значимых переменных для изменения поведения</a:t>
            </a:r>
          </a:p>
          <a:p>
            <a:pPr marL="285750" lvl="0" indent="-285750" defTabSz="457200"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000" dirty="0">
                <a:solidFill>
                  <a:prstClr val="black"/>
                </a:solidFill>
                <a:latin typeface="Century Gothic"/>
              </a:rPr>
              <a:t>Важнейшими категориями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бихевиоризма </a:t>
            </a:r>
            <a:r>
              <a:rPr lang="ru-RU" sz="2000" dirty="0">
                <a:solidFill>
                  <a:prstClr val="black"/>
                </a:solidFill>
                <a:latin typeface="Century Gothic"/>
              </a:rPr>
              <a:t>являются стимул, под которым понимается любое воздействие на организм со стороны среды, в том числе и данная, наличная ситуация, реакция и подкрепление, в качестве которого для человека может выступать и словесная или эмоциональная реакция окружающих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29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Что такое ресурсный класс?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53285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Ресурсный класс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специально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сформированный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класс для детей с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особенностями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развития, в рамках которого организуется индивидуальная и групповая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коррекционно-образовательная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работа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реализуется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организация сопровождения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регулярном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учебном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процессе.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Регулярный класс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–типичный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образовательный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класс образовательного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учреждения.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Максимальная наполняемость ресурсного класса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человек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ресурсного класса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зачисляются в обычные (регулярные) классы школы.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0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896"/>
            <a:ext cx="836327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нужен именно ресурсный класс?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644" t="16492" r="20913" b="6424"/>
          <a:stretch/>
        </p:blipFill>
        <p:spPr>
          <a:xfrm>
            <a:off x="970762" y="1268759"/>
            <a:ext cx="7057622" cy="51455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825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92696"/>
            <a:ext cx="60486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инклюзии детей с аутизмом</a:t>
            </a:r>
          </a:p>
          <a:p>
            <a:pPr>
              <a:buFontTx/>
              <a:buChar char="-"/>
            </a:pPr>
            <a:r>
              <a:rPr lang="ru-RU" sz="3200" dirty="0" smtClean="0"/>
              <a:t>Поведение </a:t>
            </a:r>
          </a:p>
          <a:p>
            <a:pPr>
              <a:buFontTx/>
              <a:buChar char="-"/>
            </a:pPr>
            <a:r>
              <a:rPr lang="ru-RU" sz="3200" dirty="0" smtClean="0"/>
              <a:t>Низкий уровень развития социальных</a:t>
            </a:r>
            <a:r>
              <a:rPr lang="en-US" sz="3200" dirty="0" smtClean="0"/>
              <a:t> </a:t>
            </a:r>
            <a:r>
              <a:rPr lang="ru-RU" sz="3200" dirty="0" smtClean="0"/>
              <a:t>навыков</a:t>
            </a:r>
          </a:p>
          <a:p>
            <a:pPr>
              <a:buFontTx/>
              <a:buChar char="-"/>
            </a:pPr>
            <a:r>
              <a:rPr lang="ru-RU" sz="3200" dirty="0" smtClean="0"/>
              <a:t>Речь </a:t>
            </a:r>
          </a:p>
          <a:p>
            <a:pPr>
              <a:buFontTx/>
              <a:buChar char="-"/>
            </a:pPr>
            <a:r>
              <a:rPr lang="ru-RU" sz="3200" dirty="0" smtClean="0"/>
              <a:t>Сенсорные особенности</a:t>
            </a:r>
          </a:p>
          <a:p>
            <a:pPr>
              <a:buFontTx/>
              <a:buChar char="-"/>
            </a:pPr>
            <a:r>
              <a:rPr lang="ru-RU" sz="3200" dirty="0" smtClean="0"/>
              <a:t>Особенности развития когнитивной сферы</a:t>
            </a:r>
          </a:p>
          <a:p>
            <a:pPr>
              <a:buFontTx/>
              <a:buChar char="-"/>
            </a:pPr>
            <a:endParaRPr lang="ru-RU" sz="2800" dirty="0"/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ЭТИ ТРУДНОСТИ   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РЕШАЕМЫ!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916"/>
            <a:ext cx="4657964" cy="3494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320" y="3213532"/>
            <a:ext cx="4659080" cy="34869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392" y="32916"/>
            <a:ext cx="4489608" cy="33601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9937" y="3213532"/>
            <a:ext cx="4494063" cy="34869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115616" y="6054149"/>
            <a:ext cx="4529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Опыт   школы №1447 имени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Н.А.Островского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г. Москва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947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Экспериментальный образовательный проект</vt:lpstr>
      <vt:lpstr>Что такое аутизм?</vt:lpstr>
      <vt:lpstr>       Классификация аутизма</vt:lpstr>
      <vt:lpstr>Слайд 4</vt:lpstr>
      <vt:lpstr>Что такое АВА?</vt:lpstr>
      <vt:lpstr>Что такое ресурсный класс?</vt:lpstr>
      <vt:lpstr>Почему нужен именно ресурсный класс?</vt:lpstr>
      <vt:lpstr>Слайд 8</vt:lpstr>
      <vt:lpstr>Слайд 9</vt:lpstr>
      <vt:lpstr>Оборудование ресурсного класса</vt:lpstr>
      <vt:lpstr>Наличие 4-х функциональных зон </vt:lpstr>
      <vt:lpstr>Слайд 12</vt:lpstr>
      <vt:lpstr>Команда ресурсного класса</vt:lpstr>
      <vt:lpstr>Координатор/Консультант</vt:lpstr>
      <vt:lpstr>Учитель ресурсного класса</vt:lpstr>
      <vt:lpstr>Тьютор</vt:lpstr>
      <vt:lpstr>Особенности работы в ресурсном классе</vt:lpstr>
      <vt:lpstr>Особенности работы</vt:lpstr>
      <vt:lpstr>Особенности работы</vt:lpstr>
      <vt:lpstr>Включение ученика в регулярный класс</vt:lpstr>
      <vt:lpstr>Критерии готовности ученика к посещению регулярного класса</vt:lpstr>
      <vt:lpstr>Трудности при организации ресурсного класса для детей с РАС</vt:lpstr>
      <vt:lpstr>Образование детей с РАС сегодня: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Экспериментальный образовательный проект</dc:title>
  <dc:creator>Toshiba</dc:creator>
  <cp:lastModifiedBy>sidorenko</cp:lastModifiedBy>
  <cp:revision>17</cp:revision>
  <dcterms:created xsi:type="dcterms:W3CDTF">2015-10-08T11:45:19Z</dcterms:created>
  <dcterms:modified xsi:type="dcterms:W3CDTF">2017-02-09T16:50:36Z</dcterms:modified>
</cp:coreProperties>
</file>