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ru-RU" sz="3200" dirty="0" smtClean="0">
                <a:latin typeface="+mn-lt"/>
              </a:rPr>
              <a:t>Действия образовательной организации в случае выявления обучающегося с суицидальными намерениями</a:t>
            </a:r>
            <a:br>
              <a:rPr lang="ru-RU" sz="3200" dirty="0" smtClean="0">
                <a:latin typeface="+mn-lt"/>
              </a:rPr>
            </a:br>
            <a:endParaRPr lang="ru-RU" sz="32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4676772"/>
            <a:ext cx="5329230" cy="2181228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педагог-психолог </a:t>
            </a:r>
          </a:p>
          <a:p>
            <a:pPr algn="r"/>
            <a:r>
              <a:rPr lang="ru-RU" sz="2400" dirty="0" smtClean="0"/>
              <a:t>МБУ </a:t>
            </a:r>
            <a:r>
              <a:rPr lang="ru-RU" sz="2400" dirty="0" err="1" smtClean="0"/>
              <a:t>ЦППМиСП</a:t>
            </a:r>
            <a:r>
              <a:rPr lang="ru-RU" sz="2400" dirty="0" smtClean="0"/>
              <a:t> </a:t>
            </a:r>
            <a:r>
              <a:rPr lang="ru-RU" sz="2400" dirty="0" smtClean="0"/>
              <a:t>№ 5 «Сознание»</a:t>
            </a:r>
          </a:p>
          <a:p>
            <a:pPr algn="r"/>
            <a:r>
              <a:rPr lang="ru-RU" sz="2400" dirty="0" smtClean="0"/>
              <a:t>Лобкаева А.А.</a:t>
            </a:r>
            <a:endParaRPr lang="ru-RU" sz="2400" dirty="0"/>
          </a:p>
        </p:txBody>
      </p:sp>
      <p:pic>
        <p:nvPicPr>
          <p:cNvPr id="1026" name="Picture 2" descr="C:\Users\Admin\Desktop\1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214686"/>
            <a:ext cx="3028950" cy="3219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Данный алгоритм действия разработан с использованием: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15370" cy="470916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2400" dirty="0" smtClean="0"/>
              <a:t>Перечня действий учреждений здравоохранения, учреждений социального обслуживания семьи и детей, учреждений образования в ходе межведомственного взаимодействия по вопросам профилактики и оказания помощи при суицидальном поведении несовершеннолетних, утвержденного Министром здравоохранения Красноярского края В.Н. </a:t>
            </a:r>
            <a:r>
              <a:rPr lang="ru-RU" sz="2400" dirty="0" err="1" smtClean="0"/>
              <a:t>Яниным</a:t>
            </a:r>
            <a:r>
              <a:rPr lang="ru-RU" sz="2400" dirty="0" smtClean="0"/>
              <a:t>, а так же Министром образования и науки Красноярского края В.В. </a:t>
            </a:r>
            <a:r>
              <a:rPr lang="ru-RU" sz="2400" dirty="0" err="1" smtClean="0"/>
              <a:t>Башевым</a:t>
            </a:r>
            <a:r>
              <a:rPr lang="ru-RU" sz="2400" smtClean="0"/>
              <a:t>.</a:t>
            </a: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Методических рекомендаций Краснодарского краевого института ДППО «Профилактика суицидального поведения детей и подростков в условиях образовательного учреждения»  </a:t>
            </a:r>
            <a:r>
              <a:rPr lang="ru-RU" sz="2400" dirty="0" err="1" smtClean="0"/>
              <a:t>Рыженко</a:t>
            </a:r>
            <a:r>
              <a:rPr lang="ru-RU" sz="2400" dirty="0" smtClean="0"/>
              <a:t> С.А., </a:t>
            </a:r>
            <a:r>
              <a:rPr lang="ru-RU" sz="2400" dirty="0" err="1" smtClean="0"/>
              <a:t>Кузма</a:t>
            </a:r>
            <a:r>
              <a:rPr lang="ru-RU" sz="2400" dirty="0" smtClean="0"/>
              <a:t> </a:t>
            </a:r>
            <a:r>
              <a:rPr lang="ru-RU" sz="2400" dirty="0" err="1" smtClean="0"/>
              <a:t>Л.Прано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582726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При обнаружении у обучающегося признаков суицидального поведения незамедлительно принимаются следующие меры: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42908" y="1600200"/>
            <a:ext cx="8829708" cy="4709160"/>
          </a:xfrm>
        </p:spPr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ru-RU" dirty="0" smtClean="0"/>
              <a:t>Должностное лицо ни в коем случае не оставляет обучающегося одного. Обеспечивает безопасность ребенка, организовывает оказание экстренной первой помощи по снятию стрессового состояния (лично, либо с помощью специалистов социально-психологической службы образовательного учреждения). При необходимости вызывает бригаду скорой медицинской помощи.</a:t>
            </a:r>
          </a:p>
          <a:p>
            <a:pPr lvl="1">
              <a:buFont typeface="Wingdings" pitchFamily="2" charset="2"/>
              <a:buChar char="§"/>
            </a:pPr>
            <a:endParaRPr lang="ru-RU" sz="1800" dirty="0" smtClean="0"/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Уведомляет директора общеобразовательного учреждения об обнаружении у обучающегося признаков суицидального признаков суицидального поведения и далее действует по его указанию.</a:t>
            </a:r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Директор общеобразовательного учреждения: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8686800" cy="4709160"/>
          </a:xfrm>
        </p:spPr>
        <p:txBody>
          <a:bodyPr>
            <a:normAutofit/>
          </a:bodyPr>
          <a:lstStyle/>
          <a:p>
            <a:pPr marL="651510" lvl="0" indent="-514350" algn="just">
              <a:buSzPct val="85000"/>
              <a:buFont typeface="+mj-lt"/>
              <a:buAutoNum type="arabicPeriod"/>
            </a:pPr>
            <a:r>
              <a:rPr lang="ru-RU" sz="2400" dirty="0" smtClean="0"/>
              <a:t>Принимает меры по информированию родителей несовершеннолетнего об обнаружении у обучающегося признаков суицидального поведения.</a:t>
            </a:r>
          </a:p>
          <a:p>
            <a:pPr marL="651510" lvl="0" indent="-514350" algn="just">
              <a:buSzPct val="85000"/>
              <a:buFont typeface="+mj-lt"/>
              <a:buAutoNum type="arabicPeriod"/>
            </a:pPr>
            <a:r>
              <a:rPr lang="ru-RU" sz="2400" dirty="0" smtClean="0"/>
              <a:t>Незамедлительно совместно с родителями с привлечением специалистов медико-психолого-педагогической комиссии муниципального образования в зависимости от тяжести эмоционального состояния ребенка разрабатывает индивидуальную программу реабилитации и сопровождения несовершеннолетнего. </a:t>
            </a:r>
          </a:p>
          <a:p>
            <a:pPr marL="651510" indent="-514350" algn="just">
              <a:buSzPct val="85000"/>
              <a:buFont typeface="+mj-lt"/>
              <a:buAutoNum type="arabicPeriod"/>
            </a:pPr>
            <a:r>
              <a:rPr lang="ru-RU" sz="2400" dirty="0" smtClean="0"/>
              <a:t>Непрерывно принимает меры по профилактике суицидального поведения у обучающихся.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Директор общеобразовательного учреждения: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8643998" cy="4709160"/>
          </a:xfrm>
        </p:spPr>
        <p:txBody>
          <a:bodyPr>
            <a:normAutofit fontScale="85000" lnSpcReduction="10000"/>
          </a:bodyPr>
          <a:lstStyle/>
          <a:p>
            <a:pPr marL="651510" lvl="0" indent="-514350">
              <a:buSzPct val="85000"/>
              <a:buAutoNum type="arabicPeriod" startAt="4"/>
            </a:pPr>
            <a:r>
              <a:rPr lang="ru-RU" dirty="0" smtClean="0"/>
              <a:t>В случае совершения несовершеннолетним суицидального действия действует согласно порядку экстренного реагирования комиссий по делам несовершеннолетних и защите их прав в муниципальных образованиях Красноярского края на факты чрезвычайных происшествий с участием несовершеннолетних, а именно:</a:t>
            </a:r>
          </a:p>
          <a:p>
            <a:pPr marL="594360" lvl="0" indent="-457200">
              <a:buAutoNum type="arabicPeriod" startAt="4"/>
            </a:pPr>
            <a:endParaRPr lang="ru-RU" sz="2000" dirty="0" smtClean="0"/>
          </a:p>
          <a:p>
            <a:pPr lvl="1">
              <a:buFont typeface="Wingdings" pitchFamily="2" charset="2"/>
              <a:buChar char="ü"/>
            </a:pPr>
            <a:r>
              <a:rPr lang="ru-RU" dirty="0" smtClean="0"/>
              <a:t>Незамедлительно сообщает руководителю органа управления образованием муниципального образования Красноярского края о ставшем известном факте суицидального поведения обучающегося;</a:t>
            </a:r>
            <a:endParaRPr lang="ru-RU" sz="1800" dirty="0" smtClean="0"/>
          </a:p>
          <a:p>
            <a:pPr lvl="1">
              <a:buFont typeface="Wingdings" pitchFamily="2" charset="2"/>
              <a:buChar char="ü"/>
            </a:pPr>
            <a:r>
              <a:rPr lang="ru-RU" dirty="0" smtClean="0"/>
              <a:t>Незамедлительно принимает меры реагирования и обеспечения безопасности в соответствии с действующим законодательством и в сроки установленные нормативными правовыми актами Российской Федерации и Красноярского края.</a:t>
            </a:r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898" y="285728"/>
            <a:ext cx="918689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Памятка для педагогов и родителей (законных представителей)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5926"/>
            <a:ext cx="8229600" cy="470916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Подбирайте ключи к разгадке</a:t>
            </a:r>
          </a:p>
          <a:p>
            <a:r>
              <a:rPr lang="ru-RU" dirty="0" smtClean="0"/>
              <a:t>Примите суицидента как личность</a:t>
            </a:r>
          </a:p>
          <a:p>
            <a:r>
              <a:rPr lang="ru-RU" dirty="0" smtClean="0"/>
              <a:t>Установите заботливые взаимоотношения</a:t>
            </a:r>
          </a:p>
          <a:p>
            <a:r>
              <a:rPr lang="ru-RU" dirty="0" smtClean="0"/>
              <a:t>Будьте внимательным слушателем</a:t>
            </a:r>
          </a:p>
          <a:p>
            <a:r>
              <a:rPr lang="ru-RU" dirty="0" smtClean="0"/>
              <a:t>Не спорьте</a:t>
            </a:r>
          </a:p>
          <a:p>
            <a:r>
              <a:rPr lang="ru-RU" dirty="0" smtClean="0"/>
              <a:t>Задавайте вопросы</a:t>
            </a:r>
          </a:p>
          <a:p>
            <a:r>
              <a:rPr lang="ru-RU" dirty="0" smtClean="0"/>
              <a:t>Не предлагайте неоправданных утешений</a:t>
            </a:r>
          </a:p>
          <a:p>
            <a:r>
              <a:rPr lang="ru-RU" dirty="0" smtClean="0"/>
              <a:t>Предложите конструктивные подходы</a:t>
            </a:r>
          </a:p>
          <a:p>
            <a:r>
              <a:rPr lang="ru-RU" dirty="0" smtClean="0"/>
              <a:t>Вселяйте надежду</a:t>
            </a:r>
          </a:p>
          <a:p>
            <a:r>
              <a:rPr lang="ru-RU" dirty="0" smtClean="0"/>
              <a:t>Оцените степень риска самоубийства</a:t>
            </a:r>
          </a:p>
          <a:p>
            <a:r>
              <a:rPr lang="ru-RU" dirty="0" smtClean="0"/>
              <a:t>Не оставляйте ребенка одного в ситуации высокого суицидального риска</a:t>
            </a:r>
          </a:p>
          <a:p>
            <a:r>
              <a:rPr lang="ru-RU" dirty="0" smtClean="0"/>
              <a:t>Обратитесь за помощью к специалистам</a:t>
            </a:r>
          </a:p>
          <a:p>
            <a:r>
              <a:rPr lang="ru-RU" dirty="0" smtClean="0"/>
              <a:t>Важность сохранения заботы и поддержки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</TotalTime>
  <Words>374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Действия образовательной организации в случае выявления обучающегося с суицидальными намерениями </vt:lpstr>
      <vt:lpstr>Данный алгоритм действия разработан с использованием: </vt:lpstr>
      <vt:lpstr>При обнаружении у обучающегося признаков суицидального поведения незамедлительно принимаются следующие меры: </vt:lpstr>
      <vt:lpstr>Директор общеобразовательного учреждения: </vt:lpstr>
      <vt:lpstr>Директор общеобразовательного учреждения:</vt:lpstr>
      <vt:lpstr>Памятка для педагогов и родителей (законных представителей)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действия образовательной организации в случае выявления обучающегося с суицидальными намерениями </dc:title>
  <dc:creator>Admin</dc:creator>
  <cp:lastModifiedBy>1</cp:lastModifiedBy>
  <cp:revision>6</cp:revision>
  <dcterms:created xsi:type="dcterms:W3CDTF">2017-01-19T16:17:32Z</dcterms:created>
  <dcterms:modified xsi:type="dcterms:W3CDTF">2017-02-12T12:14:54Z</dcterms:modified>
</cp:coreProperties>
</file>