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70" r:id="rId11"/>
    <p:sldId id="264" r:id="rId12"/>
    <p:sldId id="268" r:id="rId13"/>
    <p:sldId id="266" r:id="rId14"/>
    <p:sldId id="267" r:id="rId15"/>
    <p:sldId id="25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887352" cy="230124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правила интегрированных мероприятий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050" y="764704"/>
            <a:ext cx="6443206" cy="1728192"/>
          </a:xfrm>
        </p:spPr>
        <p:txBody>
          <a:bodyPr/>
          <a:lstStyle/>
          <a:p>
            <a:r>
              <a:rPr lang="ru-RU" dirty="0" smtClean="0"/>
              <a:t>Организация инклюзивных занятий с детьми с нарушениями слуха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Методические рекомендации по использованию фильмов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8920" y="-1035496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Использование «толерантных» игр – см. пособие Беляева О.Л., Уфимцева Л.П.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  <a:solidFill>
            <a:schemeClr val="accent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будет способствовать предупреждению конфликтности, улучшению межличностных отношений между учащимися с разными слухоречевыми возможностями. Это обеспечит необходимый уровень сплоченности детского коллектива, готовности к учебному взаимодействию.</a:t>
            </a:r>
          </a:p>
          <a:p>
            <a:r>
              <a:rPr lang="ru-RU" dirty="0" smtClean="0"/>
              <a:t>См. видео - флажки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«Точки»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Задачи: </a:t>
            </a:r>
          </a:p>
          <a:p>
            <a:pPr>
              <a:buNone/>
            </a:pPr>
            <a:r>
              <a:rPr lang="ru-RU" dirty="0" smtClean="0"/>
              <a:t>-освоение способов взаимодействия учащихся друг с другом; </a:t>
            </a:r>
          </a:p>
          <a:p>
            <a:pPr>
              <a:buNone/>
            </a:pPr>
            <a:r>
              <a:rPr lang="ru-RU" dirty="0" smtClean="0"/>
              <a:t>-формирование готовности и способности к сотрудничеству; </a:t>
            </a:r>
          </a:p>
          <a:p>
            <a:pPr>
              <a:buNone/>
            </a:pPr>
            <a:r>
              <a:rPr lang="ru-RU" dirty="0" smtClean="0"/>
              <a:t>-развитие творческих способностей. </a:t>
            </a:r>
          </a:p>
          <a:p>
            <a:r>
              <a:rPr lang="ru-RU" dirty="0" smtClean="0"/>
              <a:t>Материал: Бумага и карандаш каждому учащемуся. </a:t>
            </a:r>
          </a:p>
          <a:p>
            <a:r>
              <a:rPr lang="ru-RU" dirty="0" smtClean="0"/>
              <a:t>Инструкция: возьмите лист бумаги поставьте на нем 20 точек, разбросав их по всему листу. Теперь обменяйтесь листами с сидящим рядом учеником. Соедините точки линией так, чтобы возникло какое-нибудь изображение человека, животного или предмета.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856" y="-1107504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может проходить первое знакомство?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простых доступных всем играх</a:t>
            </a:r>
          </a:p>
          <a:p>
            <a:pPr>
              <a:buNone/>
            </a:pPr>
            <a:r>
              <a:rPr lang="ru-RU" dirty="0" smtClean="0"/>
              <a:t>См. видео знакомство первоклассников</a:t>
            </a:r>
            <a:endParaRPr lang="ru-RU" dirty="0"/>
          </a:p>
        </p:txBody>
      </p:sp>
      <p:pic>
        <p:nvPicPr>
          <p:cNvPr id="3074" name="Picture 2" descr="http://malinovavaleria.umi.ru/files/druzhnye_rebyata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000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636912"/>
            <a:ext cx="7887352" cy="300188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и проведение первых совместных мероприятий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76672"/>
            <a:ext cx="8027382" cy="1152128"/>
          </a:xfrm>
        </p:spPr>
        <p:txBody>
          <a:bodyPr/>
          <a:lstStyle/>
          <a:p>
            <a:pPr algn="ctr"/>
            <a:r>
              <a:rPr lang="ru-RU" dirty="0" smtClean="0"/>
              <a:t>Видео «Моя семья»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Предметно-практическая деятельность – в приоритете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23528" y="1516912"/>
            <a:ext cx="4173860" cy="4864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93776" indent="-457200">
              <a:buFont typeface="+mj-lt"/>
              <a:buAutoNum type="arabicPeriod"/>
            </a:pPr>
            <a:r>
              <a:rPr lang="ru-RU" dirty="0" smtClean="0"/>
              <a:t>1. Здесь всё наглядно, понятно</a:t>
            </a:r>
          </a:p>
          <a:p>
            <a:pPr marL="493776" indent="-457200">
              <a:buFont typeface="+mj-lt"/>
              <a:buAutoNum type="arabicPeriod"/>
            </a:pPr>
            <a:r>
              <a:rPr lang="ru-RU" dirty="0" smtClean="0"/>
              <a:t>2. Не требует развернутого </a:t>
            </a:r>
            <a:r>
              <a:rPr lang="ru-RU" dirty="0" err="1" smtClean="0"/>
              <a:t>оречевления</a:t>
            </a:r>
            <a:endParaRPr lang="ru-RU" dirty="0" smtClean="0"/>
          </a:p>
          <a:p>
            <a:pPr marL="493776" indent="-457200">
              <a:buFont typeface="+mj-lt"/>
              <a:buAutoNum type="arabicPeriod"/>
            </a:pPr>
            <a:r>
              <a:rPr lang="ru-RU" dirty="0" smtClean="0"/>
              <a:t>3. Виден продукт</a:t>
            </a:r>
          </a:p>
          <a:p>
            <a:pPr marL="493776" indent="-457200">
              <a:buFont typeface="+mj-lt"/>
              <a:buAutoNum type="arabicPeriod"/>
            </a:pPr>
            <a:r>
              <a:rPr lang="ru-RU" dirty="0" smtClean="0"/>
              <a:t>4. Глухие дети не уступят по качеству выполнения</a:t>
            </a:r>
          </a:p>
          <a:p>
            <a:pPr marL="493776" indent="-457200">
              <a:buFont typeface="+mj-lt"/>
              <a:buAutoNum type="arabicPeriod"/>
            </a:pPr>
            <a:r>
              <a:rPr lang="ru-RU" dirty="0" smtClean="0"/>
              <a:t>5. Можно сделать общее панно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88024" y="1484784"/>
            <a:ext cx="4041775" cy="3941763"/>
          </a:xfrm>
        </p:spPr>
        <p:txBody>
          <a:bodyPr/>
          <a:lstStyle/>
          <a:p>
            <a:r>
              <a:rPr lang="ru-RU" dirty="0" smtClean="0"/>
              <a:t>Если пользуетесь </a:t>
            </a:r>
            <a:r>
              <a:rPr lang="ru-RU" dirty="0" err="1" smtClean="0"/>
              <a:t>сурдопереводчиком</a:t>
            </a:r>
            <a:r>
              <a:rPr lang="ru-RU" dirty="0" smtClean="0"/>
              <a:t>: предусмотреть место перевода, группировку детей.</a:t>
            </a:r>
          </a:p>
          <a:p>
            <a:endParaRPr lang="ru-RU" dirty="0"/>
          </a:p>
        </p:txBody>
      </p:sp>
      <p:pic>
        <p:nvPicPr>
          <p:cNvPr id="26626" name="Picture 2" descr="http://www.gluxix.net/images/stories/news02/pic01059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219" y="3645024"/>
            <a:ext cx="410204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ключевых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подготовить детей к совместным мероприятиям?</a:t>
            </a:r>
          </a:p>
          <a:p>
            <a:r>
              <a:rPr lang="ru-RU" sz="2000" dirty="0" smtClean="0"/>
              <a:t>Какие виды совместной деятельности будут более эффективными?</a:t>
            </a:r>
            <a:endParaRPr lang="ru-RU" sz="2000" dirty="0"/>
          </a:p>
        </p:txBody>
      </p:sp>
      <p:pic>
        <p:nvPicPr>
          <p:cNvPr id="2050" name="Picture 2" descr="http://es-foto.ru/media_file/images/_DSC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02219"/>
            <a:ext cx="6500664" cy="4316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пропедевтический этап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  <a:solidFill>
            <a:schemeClr val="accent1">
              <a:alpha val="38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Учет и реализация следующих условий, влияющих на установление положительного отношения к дальнейшему взаимодействию</a:t>
            </a:r>
          </a:p>
          <a:p>
            <a:r>
              <a:rPr lang="ru-RU" dirty="0" smtClean="0"/>
              <a:t>• Партнеры по общению для его полноценности </a:t>
            </a:r>
            <a:r>
              <a:rPr lang="ru-RU" b="1" dirty="0" smtClean="0"/>
              <a:t>должны иметь представление друг о друге </a:t>
            </a:r>
            <a:r>
              <a:rPr lang="ru-RU" dirty="0" smtClean="0"/>
              <a:t>(В. А. Петровский, М. Г. </a:t>
            </a:r>
            <a:r>
              <a:rPr lang="ru-RU" dirty="0" err="1" smtClean="0"/>
              <a:t>Ярошевский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• Субъекты учебного взаимодействия </a:t>
            </a:r>
            <a:r>
              <a:rPr lang="ru-RU" b="1" dirty="0" smtClean="0"/>
              <a:t>должны быть предварительно ознакомлены с социальными нормами речевого группового поведения, соблюдать их в процессе общения </a:t>
            </a:r>
            <a:r>
              <a:rPr lang="ru-RU" dirty="0" smtClean="0"/>
              <a:t>(Т. С. Зыкова, И. И. </a:t>
            </a:r>
            <a:r>
              <a:rPr lang="ru-RU" dirty="0" err="1" smtClean="0"/>
              <a:t>Рыдванова</a:t>
            </a:r>
            <a:r>
              <a:rPr lang="ru-RU" dirty="0" smtClean="0"/>
              <a:t>, Г. А. </a:t>
            </a:r>
            <a:r>
              <a:rPr lang="ru-RU" dirty="0" err="1" smtClean="0"/>
              <a:t>Цукерман</a:t>
            </a:r>
            <a:r>
              <a:rPr lang="ru-RU" dirty="0" smtClean="0"/>
              <a:t>, Э. Н. </a:t>
            </a:r>
            <a:r>
              <a:rPr lang="ru-RU" dirty="0" err="1" smtClean="0"/>
              <a:t>Хотеева</a:t>
            </a:r>
            <a:r>
              <a:rPr lang="ru-RU" dirty="0" smtClean="0"/>
              <a:t> и др.). </a:t>
            </a:r>
          </a:p>
          <a:p>
            <a:r>
              <a:rPr lang="ru-RU" dirty="0" smtClean="0"/>
              <a:t>• Сотрудничество во взаимодействии обеспечивается уровнем </a:t>
            </a:r>
            <a:r>
              <a:rPr lang="ru-RU" b="1" dirty="0" smtClean="0"/>
              <a:t>сплоченности детского коллектива, готовности к взаимопомощи и т.д., что говорит о необходимости формирования толерантности к субъектам </a:t>
            </a:r>
            <a:r>
              <a:rPr lang="ru-RU" dirty="0" smtClean="0"/>
              <a:t>общения (И. А. Зимняя, В. А. Петровский и др.). </a:t>
            </a:r>
          </a:p>
          <a:p>
            <a:r>
              <a:rPr lang="ru-RU" dirty="0" smtClean="0"/>
              <a:t>• Взаимодействие, согласно концепции предметно-практического обучения ведущих российских ученых-сурдопедагогов, для более эффективной его реализации </a:t>
            </a:r>
            <a:r>
              <a:rPr lang="ru-RU" b="1" dirty="0" smtClean="0"/>
              <a:t>должно быть организовано в рамках практической деятельности</a:t>
            </a:r>
            <a:r>
              <a:rPr lang="ru-RU" dirty="0" smtClean="0"/>
              <a:t>. Ее выполнение будет усиливать у слабослышащих учащихся (а также и у слышащих) потребность в общении, которая будет реализовываться посредством коммуникации [80, 81, 83] (С. А. Зыков, Т. С. Зыкова, и др.).</a:t>
            </a:r>
          </a:p>
          <a:p>
            <a:r>
              <a:rPr lang="ru-RU" dirty="0" smtClean="0"/>
              <a:t>• Необходимо осуществлять </a:t>
            </a:r>
            <a:r>
              <a:rPr lang="ru-RU" b="1" dirty="0" smtClean="0"/>
              <a:t>согласованное между всеми взрослыми руководство </a:t>
            </a:r>
            <a:r>
              <a:rPr lang="ru-RU" dirty="0" smtClean="0"/>
              <a:t>взаимодействием младших школьников, оказывать им посильную помощь (Е. В. </a:t>
            </a:r>
            <a:r>
              <a:rPr lang="ru-RU" dirty="0" err="1" smtClean="0"/>
              <a:t>Коротаева</a:t>
            </a:r>
            <a:r>
              <a:rPr lang="ru-RU" dirty="0" smtClean="0"/>
              <a:t>, Г. А. </a:t>
            </a:r>
            <a:r>
              <a:rPr lang="ru-RU" dirty="0" err="1" smtClean="0"/>
              <a:t>Цукерман</a:t>
            </a:r>
            <a:r>
              <a:rPr lang="ru-RU" dirty="0" smtClean="0"/>
              <a:t>, Н. Д. </a:t>
            </a:r>
            <a:r>
              <a:rPr lang="ru-RU" dirty="0" err="1" smtClean="0"/>
              <a:t>Шматко</a:t>
            </a:r>
            <a:r>
              <a:rPr lang="ru-RU" dirty="0" smtClean="0"/>
              <a:t> и др.).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Занятия по пониманию инвалидности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«Уроках доброты» используются интерактивные методы обучения: ролевые игры, опросы, обсуждения, просмотры фильмов, конкурсы. </a:t>
            </a:r>
          </a:p>
          <a:p>
            <a:r>
              <a:rPr lang="ru-RU" b="1" dirty="0" smtClean="0"/>
              <a:t>Активное включение в игры </a:t>
            </a:r>
            <a:r>
              <a:rPr lang="ru-RU" dirty="0" smtClean="0"/>
              <a:t>и обсуждения дает ребятам возможность прочувствовать на себе разные ситуации, в которых может оказаться человек с инвалидностью, и самостоятельно сделать выводы, а также поделиться с другими своими мыслями. </a:t>
            </a:r>
          </a:p>
          <a:p>
            <a:r>
              <a:rPr lang="ru-RU" dirty="0" smtClean="0"/>
              <a:t>В ходе занятий используется наглядный материал: документальные и игровые фильмы, азбука Брайля, фотографии и т.д., который позволяет детям лучше запомнить и усвоить новые понятия или приспособления.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«Уроках доброты»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рассматриваются следующие темы: </a:t>
            </a:r>
          </a:p>
          <a:p>
            <a:r>
              <a:rPr lang="ru-RU" dirty="0" smtClean="0"/>
              <a:t>• стереотипы по отношению к людям с инвалидностью; </a:t>
            </a:r>
          </a:p>
          <a:p>
            <a:r>
              <a:rPr lang="ru-RU" dirty="0" smtClean="0"/>
              <a:t>• различные подходы к пониманию инвалидности (традиционный и современный); </a:t>
            </a:r>
          </a:p>
          <a:p>
            <a:r>
              <a:rPr lang="ru-RU" dirty="0" smtClean="0"/>
              <a:t>• реализация прав и возможностей людей с инвалидностью; </a:t>
            </a:r>
          </a:p>
          <a:p>
            <a:r>
              <a:rPr lang="ru-RU" dirty="0" smtClean="0"/>
              <a:t>• где и как учатся, работают, проводят досуг люди с инвалидностью; </a:t>
            </a:r>
          </a:p>
          <a:p>
            <a:r>
              <a:rPr lang="ru-RU" dirty="0" smtClean="0"/>
              <a:t>• доступность архитектурной среды для всех, в том числе для людей с инвалидностью; </a:t>
            </a:r>
          </a:p>
          <a:p>
            <a:r>
              <a:rPr lang="ru-RU" dirty="0" smtClean="0"/>
              <a:t>• специфика форм обмена информацией и межличностного общения; </a:t>
            </a:r>
          </a:p>
          <a:p>
            <a:r>
              <a:rPr lang="ru-RU" dirty="0" smtClean="0"/>
              <a:t>• терминология и этикет в общении с людьми с инвалидностью; </a:t>
            </a:r>
          </a:p>
          <a:p>
            <a:r>
              <a:rPr lang="ru-RU" dirty="0" smtClean="0"/>
              <a:t>• инклюзивное образование как совместное обучение разных детей в одном классе в обычной школе по месту жительства.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Основные методы работы с группой детей на уроках доброты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• мини-лекция; </a:t>
            </a:r>
          </a:p>
          <a:p>
            <a:r>
              <a:rPr lang="ru-RU" dirty="0" smtClean="0"/>
              <a:t>• игровые упражнения; </a:t>
            </a:r>
          </a:p>
          <a:p>
            <a:r>
              <a:rPr lang="ru-RU" dirty="0" smtClean="0"/>
              <a:t>• ролевые игры; </a:t>
            </a:r>
          </a:p>
          <a:p>
            <a:r>
              <a:rPr lang="ru-RU" dirty="0" smtClean="0"/>
              <a:t>• фокусированная дискуссия; </a:t>
            </a:r>
          </a:p>
          <a:p>
            <a:r>
              <a:rPr lang="ru-RU" dirty="0" smtClean="0"/>
              <a:t>• мозговой штурм; </a:t>
            </a:r>
          </a:p>
          <a:p>
            <a:r>
              <a:rPr lang="ru-RU" dirty="0" smtClean="0"/>
              <a:t>• просмотр и обсуждение видеофильмов; </a:t>
            </a:r>
          </a:p>
          <a:p>
            <a:r>
              <a:rPr lang="ru-RU" dirty="0" smtClean="0"/>
              <a:t>• совместная работа в малых группах; </a:t>
            </a:r>
          </a:p>
          <a:p>
            <a:r>
              <a:rPr lang="ru-RU" dirty="0" smtClean="0"/>
              <a:t>• индивидуальная работа (выполнение домашнего задания).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«Дети разные важны, дети разные нужны»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Тематика отражает содержание мероприятия: все люди разные, они не могут быть одинаковыми; у каждого свой рост, вес, цвет волос и глаз и т. д. </a:t>
            </a:r>
          </a:p>
          <a:p>
            <a:r>
              <a:rPr lang="ru-RU" dirty="0" smtClean="0"/>
              <a:t>Здоровье тоже у всех разное. </a:t>
            </a:r>
          </a:p>
          <a:p>
            <a:r>
              <a:rPr lang="ru-RU" dirty="0" smtClean="0"/>
              <a:t>В содержание данных классных часов должны быть включены беседы, в доступной форме раскрывающие информацию о нарушениях слуха и их причинах, о возможностях слабослышащего ребенка в общении. </a:t>
            </a:r>
          </a:p>
          <a:p>
            <a:pPr algn="ctr">
              <a:buNone/>
            </a:pPr>
            <a:r>
              <a:rPr lang="ru-RU" b="1" dirty="0" smtClean="0"/>
              <a:t>Слышащим детям также нужно дать правила рекомендательного характера в отношении речевых контактов с детьми с нарушенным слухом, содержащие следующие пункты: </a:t>
            </a:r>
          </a:p>
          <a:p>
            <a:r>
              <a:rPr lang="ru-RU" dirty="0" smtClean="0"/>
              <a:t>• говорить нужно спокойно, четко, обычным голосом. </a:t>
            </a:r>
          </a:p>
          <a:p>
            <a:r>
              <a:rPr lang="ru-RU" dirty="0" smtClean="0"/>
              <a:t>Не нужно кричать или говорить слишком тихо и торопиться; </a:t>
            </a:r>
          </a:p>
          <a:p>
            <a:r>
              <a:rPr lang="ru-RU" dirty="0" smtClean="0"/>
              <a:t>• при диалоге надо смотреть на собеседника, не отворачиваться и не опускать голову вниз; </a:t>
            </a:r>
          </a:p>
          <a:p>
            <a:r>
              <a:rPr lang="ru-RU" dirty="0" smtClean="0"/>
              <a:t>• если собеседник не понял тебя, повтори сказанное еще раз чуть медленнее и доброжелательным тоном; </a:t>
            </a:r>
          </a:p>
          <a:p>
            <a:r>
              <a:rPr lang="ru-RU" dirty="0" smtClean="0"/>
              <a:t>• при необходимости можно воспользоваться письменной речью, рисунком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общения со слышащими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: • внимательно слушай, смотри в лицо собеседнику; </a:t>
            </a:r>
          </a:p>
          <a:p>
            <a:r>
              <a:rPr lang="ru-RU" dirty="0" smtClean="0"/>
              <a:t>• если не понял собеседника – вежливо попроси повторить; </a:t>
            </a:r>
          </a:p>
          <a:p>
            <a:r>
              <a:rPr lang="ru-RU" dirty="0" smtClean="0"/>
              <a:t>• не огорчайся, если снова не понял – тогда попроси написать сказанное собеседником; </a:t>
            </a:r>
          </a:p>
          <a:p>
            <a:r>
              <a:rPr lang="ru-RU" dirty="0" smtClean="0"/>
              <a:t>• говори внятно, проговаривай все звуки четко; </a:t>
            </a:r>
          </a:p>
          <a:p>
            <a:r>
              <a:rPr lang="ru-RU" dirty="0" smtClean="0"/>
              <a:t>• будь готов спокойно повторить сказанное, если собеседник тебя не понял; </a:t>
            </a:r>
          </a:p>
          <a:p>
            <a:r>
              <a:rPr lang="ru-RU" dirty="0" smtClean="0"/>
              <a:t>• если все-таки собеседник тебя не понимает, то напиши ему то, что хотел сказать.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Фильмы – участники фестиваля «Кино без барьеров»: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– «Интервьюер» (фильм – участник и победитель фестиваля «Кино без барьеров»,</a:t>
            </a:r>
          </a:p>
          <a:p>
            <a:r>
              <a:rPr lang="ru-RU" dirty="0" smtClean="0"/>
              <a:t>– «Звёздочки на земле» (</a:t>
            </a:r>
            <a:r>
              <a:rPr lang="ru-RU" dirty="0" err="1" smtClean="0"/>
              <a:t>реж</a:t>
            </a:r>
            <a:r>
              <a:rPr lang="ru-RU" dirty="0" smtClean="0"/>
              <a:t>. </a:t>
            </a:r>
            <a:r>
              <a:rPr lang="ru-RU" dirty="0" err="1" smtClean="0"/>
              <a:t>Аамир</a:t>
            </a:r>
            <a:r>
              <a:rPr lang="ru-RU" dirty="0" smtClean="0"/>
              <a:t> </a:t>
            </a:r>
            <a:r>
              <a:rPr lang="ru-RU" dirty="0" err="1" smtClean="0"/>
              <a:t>Кхан</a:t>
            </a:r>
            <a:r>
              <a:rPr lang="ru-RU" dirty="0" smtClean="0"/>
              <a:t>, </a:t>
            </a:r>
            <a:r>
              <a:rPr lang="ru-RU" dirty="0" err="1" smtClean="0"/>
              <a:t>Амол</a:t>
            </a:r>
            <a:r>
              <a:rPr lang="ru-RU" dirty="0" smtClean="0"/>
              <a:t> </a:t>
            </a:r>
            <a:r>
              <a:rPr lang="ru-RU" dirty="0" err="1" smtClean="0"/>
              <a:t>Губтэ</a:t>
            </a:r>
            <a:r>
              <a:rPr lang="ru-RU" dirty="0" smtClean="0"/>
              <a:t>, Индия, 2007); </a:t>
            </a:r>
          </a:p>
          <a:p>
            <a:r>
              <a:rPr lang="ru-RU" dirty="0" smtClean="0"/>
              <a:t>– «Антон тут рядом» (</a:t>
            </a:r>
            <a:r>
              <a:rPr lang="ru-RU" dirty="0" err="1" smtClean="0"/>
              <a:t>реж</a:t>
            </a:r>
            <a:r>
              <a:rPr lang="ru-RU" dirty="0" smtClean="0"/>
              <a:t>. Любовь </a:t>
            </a:r>
            <a:r>
              <a:rPr lang="ru-RU" dirty="0" err="1" smtClean="0"/>
              <a:t>Аркус</a:t>
            </a:r>
            <a:r>
              <a:rPr lang="ru-RU" dirty="0" smtClean="0"/>
              <a:t>, Россия, 2012); </a:t>
            </a:r>
          </a:p>
          <a:p>
            <a:r>
              <a:rPr lang="ru-RU" dirty="0" smtClean="0"/>
              <a:t>– «Мой маленький братик с Луны» (</a:t>
            </a:r>
            <a:r>
              <a:rPr lang="ru-RU" dirty="0" err="1" smtClean="0"/>
              <a:t>реж</a:t>
            </a:r>
            <a:r>
              <a:rPr lang="ru-RU" dirty="0" smtClean="0"/>
              <a:t>. Фредерик </a:t>
            </a:r>
            <a:r>
              <a:rPr lang="ru-RU" dirty="0" err="1" smtClean="0"/>
              <a:t>Филиба</a:t>
            </a:r>
            <a:r>
              <a:rPr lang="ru-RU" dirty="0" smtClean="0"/>
              <a:t>, Франция, 2008); </a:t>
            </a:r>
          </a:p>
          <a:p>
            <a:r>
              <a:rPr lang="ru-RU" dirty="0" smtClean="0"/>
              <a:t>– «Путешествие Марии» (</a:t>
            </a:r>
            <a:r>
              <a:rPr lang="ru-RU" dirty="0" err="1" smtClean="0"/>
              <a:t>реж</a:t>
            </a:r>
            <a:r>
              <a:rPr lang="ru-RU" dirty="0" smtClean="0"/>
              <a:t>. Мигель </a:t>
            </a:r>
            <a:r>
              <a:rPr lang="ru-RU" dirty="0" err="1" smtClean="0"/>
              <a:t>Галлардо</a:t>
            </a:r>
            <a:r>
              <a:rPr lang="ru-RU" dirty="0" smtClean="0"/>
              <a:t>, Испания, 2012); </a:t>
            </a:r>
          </a:p>
          <a:p>
            <a:r>
              <a:rPr lang="ru-RU" dirty="0" smtClean="0"/>
              <a:t>– «Клеймо» (</a:t>
            </a:r>
            <a:r>
              <a:rPr lang="ru-RU" dirty="0" err="1" smtClean="0"/>
              <a:t>реж</a:t>
            </a:r>
            <a:r>
              <a:rPr lang="ru-RU" dirty="0" smtClean="0"/>
              <a:t>. Ольга Арлаускас, Россия, 2011); </a:t>
            </a:r>
          </a:p>
          <a:p>
            <a:r>
              <a:rPr lang="ru-RU" dirty="0" smtClean="0"/>
              <a:t>– «Академия специалистов»4 (</a:t>
            </a:r>
            <a:r>
              <a:rPr lang="ru-RU" dirty="0" err="1" smtClean="0"/>
              <a:t>реж</a:t>
            </a:r>
            <a:r>
              <a:rPr lang="ru-RU" dirty="0" smtClean="0"/>
              <a:t>. Мигель </a:t>
            </a:r>
            <a:r>
              <a:rPr lang="ru-RU" dirty="0" err="1" smtClean="0"/>
              <a:t>Галлардо</a:t>
            </a:r>
            <a:r>
              <a:rPr lang="ru-RU" dirty="0" smtClean="0"/>
              <a:t>, Испания, 2012); </a:t>
            </a:r>
          </a:p>
          <a:p>
            <a:r>
              <a:rPr lang="ru-RU" dirty="0" smtClean="0"/>
              <a:t>– Мультфильм «Про Диму» (автор Наталья </a:t>
            </a:r>
            <a:r>
              <a:rPr lang="ru-RU" dirty="0" err="1" smtClean="0"/>
              <a:t>Ремиш</a:t>
            </a:r>
            <a:r>
              <a:rPr lang="ru-RU" dirty="0" smtClean="0"/>
              <a:t>, Россия, 2016); </a:t>
            </a:r>
          </a:p>
          <a:p>
            <a:r>
              <a:rPr lang="ru-RU" dirty="0" smtClean="0"/>
              <a:t>– «Ольга» (</a:t>
            </a:r>
            <a:r>
              <a:rPr lang="ru-RU" dirty="0" err="1" smtClean="0"/>
              <a:t>реж</a:t>
            </a:r>
            <a:r>
              <a:rPr lang="ru-RU" dirty="0" smtClean="0"/>
              <a:t>. Григорий Шум, Россия, 2006).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1106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Основные правила интегрированных мероприятий </vt:lpstr>
      <vt:lpstr>2 ключевых вопроса</vt:lpstr>
      <vt:lpstr>Первый пропедевтический этап </vt:lpstr>
      <vt:lpstr>Занятия по пониманию инвалидности </vt:lpstr>
      <vt:lpstr>На «Уроках доброты» </vt:lpstr>
      <vt:lpstr>Основные методы работы с группой детей на уроках доброты</vt:lpstr>
      <vt:lpstr>«Дети разные важны, дети разные нужны»</vt:lpstr>
      <vt:lpstr>правила общения со слышащими детьми</vt:lpstr>
      <vt:lpstr>Фильмы – участники фестиваля «Кино без барьеров»: </vt:lpstr>
      <vt:lpstr>Методические рекомендации по использованию фильмов </vt:lpstr>
      <vt:lpstr>Использование «толерантных» игр – см. пособие Беляева О.Л., Уфимцева Л.П.</vt:lpstr>
      <vt:lpstr>Игра «Точки» </vt:lpstr>
      <vt:lpstr>Слайд 13</vt:lpstr>
      <vt:lpstr>Как может проходить первое знакомство?</vt:lpstr>
      <vt:lpstr>Подготовка и проведение первых совместных мероприятий </vt:lpstr>
      <vt:lpstr>Предметно-практическая деятельность – в приоритете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правила интегрированных мероприятий </dc:title>
  <dc:creator>Ол</dc:creator>
  <cp:lastModifiedBy>Ол</cp:lastModifiedBy>
  <cp:revision>12</cp:revision>
  <dcterms:created xsi:type="dcterms:W3CDTF">2017-01-23T14:50:45Z</dcterms:created>
  <dcterms:modified xsi:type="dcterms:W3CDTF">2017-01-23T16:46:06Z</dcterms:modified>
</cp:coreProperties>
</file>