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66" r:id="rId5"/>
    <p:sldId id="267" r:id="rId6"/>
    <p:sldId id="298" r:id="rId7"/>
    <p:sldId id="273" r:id="rId8"/>
    <p:sldId id="268" r:id="rId9"/>
    <p:sldId id="269" r:id="rId10"/>
    <p:sldId id="270" r:id="rId11"/>
    <p:sldId id="272" r:id="rId12"/>
    <p:sldId id="274" r:id="rId13"/>
    <p:sldId id="275" r:id="rId14"/>
    <p:sldId id="296" r:id="rId15"/>
    <p:sldId id="290" r:id="rId16"/>
    <p:sldId id="291" r:id="rId17"/>
    <p:sldId id="292" r:id="rId18"/>
    <p:sldId id="297" r:id="rId19"/>
    <p:sldId id="300" r:id="rId20"/>
    <p:sldId id="276" r:id="rId21"/>
    <p:sldId id="289" r:id="rId22"/>
    <p:sldId id="288" r:id="rId23"/>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7FBB"/>
    <a:srgbClr val="197DCE"/>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274" autoAdjust="0"/>
  </p:normalViewPr>
  <p:slideViewPr>
    <p:cSldViewPr snapToGrid="0" showGuides="1">
      <p:cViewPr varScale="1">
        <p:scale>
          <a:sx n="60" d="100"/>
          <a:sy n="60" d="100"/>
        </p:scale>
        <p:origin x="102" y="324"/>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0B9934-636A-4466-B4C2-E6E5A3EC5436}" type="datetime1">
              <a:rPr lang="ru-RU" smtClean="0"/>
              <a:pPr rtl="0"/>
              <a:t>09.09.2020</a:t>
            </a:fld>
            <a:endParaRPr lang="ru-RU" dirty="0"/>
          </a:p>
        </p:txBody>
      </p:sp>
      <p:sp>
        <p:nvSpPr>
          <p:cNvPr id="4" name="Нижний колонтитул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022FEE5-93F6-4794-9247-D82E88608B7E}" type="slidenum">
              <a:rPr lang="ru-RU" smtClean="0"/>
              <a:pPr rtl="0"/>
              <a:t>‹#›</a:t>
            </a:fld>
            <a:endParaRPr lang="ru-RU" dirty="0"/>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5C63A-F5B9-408E-9B46-5C0738D711E6}" type="datetime1">
              <a:rPr lang="ru-RU" smtClean="0"/>
              <a:pPr/>
              <a:t>09.09.2020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D78A92-0141-4330-8F3E-FAADFAC23844}" type="slidenum">
              <a:rPr lang="ru-RU" noProof="0" smtClean="0"/>
              <a:pPr rtl="0"/>
              <a:t>‹#›</a:t>
            </a:fld>
            <a:endParaRPr lang="ru-RU"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53D78A92-0141-4330-8F3E-FAADFAC23844}" type="slidenum">
              <a:rPr lang="ru-RU" smtClean="0"/>
              <a:pPr rtl="0"/>
              <a:t>1</a:t>
            </a:fld>
            <a:endParaRPr lang="ru-RU" dirty="0"/>
          </a:p>
        </p:txBody>
      </p:sp>
    </p:spTree>
    <p:extLst>
      <p:ext uri="{BB962C8B-B14F-4D97-AF65-F5344CB8AC3E}">
        <p14:creationId xmlns:p14="http://schemas.microsoft.com/office/powerpoint/2010/main" val="12059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BEE0C37E-C585-46BD-8E4D-37C4B7939FB9}" type="slidenum">
              <a:rPr lang="ru-RU" smtClean="0"/>
              <a:pPr>
                <a:defRPr/>
              </a:pPr>
              <a:t>15</a:t>
            </a:fld>
            <a:endParaRPr lang="ru-RU"/>
          </a:p>
        </p:txBody>
      </p:sp>
    </p:spTree>
    <p:extLst>
      <p:ext uri="{BB962C8B-B14F-4D97-AF65-F5344CB8AC3E}">
        <p14:creationId xmlns:p14="http://schemas.microsoft.com/office/powerpoint/2010/main" val="20935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с изображение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ru-RU" noProof="0" dirty="0"/>
              <a:t>ЗАГОЛОВОК</a:t>
            </a:r>
            <a:br>
              <a:rPr lang="ru-RU" noProof="0" dirty="0"/>
            </a:br>
            <a:r>
              <a:rPr lang="ru-RU" noProof="0" dirty="0"/>
              <a:t>ПРЕЗЕНТАЦИИ    </a:t>
            </a:r>
          </a:p>
        </p:txBody>
      </p:sp>
      <p:sp>
        <p:nvSpPr>
          <p:cNvPr id="23" name="Текст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rtlCol="0">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dirty="0"/>
              <a:t>Месяц</a:t>
            </a:r>
            <a:br>
              <a:rPr lang="ru-RU" noProof="0" dirty="0"/>
            </a:br>
            <a:r>
              <a:rPr lang="ru-RU" noProof="0" dirty="0"/>
              <a:t>20XX</a:t>
            </a:r>
          </a:p>
        </p:txBody>
      </p:sp>
      <p:sp>
        <p:nvSpPr>
          <p:cNvPr id="28" name="Полилиния: фигура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ru-RU" noProof="0" dirty="0"/>
          </a:p>
        </p:txBody>
      </p:sp>
      <p:sp>
        <p:nvSpPr>
          <p:cNvPr id="29" name="Полилиния: Форма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ru-RU" noProof="0" dirty="0"/>
          </a:p>
        </p:txBody>
      </p:sp>
      <p:sp>
        <p:nvSpPr>
          <p:cNvPr id="30" name="Полилиния: фигура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ru-RU" noProof="0" dirty="0"/>
          </a:p>
        </p:txBody>
      </p:sp>
      <p:sp>
        <p:nvSpPr>
          <p:cNvPr id="32" name="Полилиния: фигура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ru-RU" noProof="0" dirty="0"/>
          </a:p>
        </p:txBody>
      </p:sp>
      <p:sp>
        <p:nvSpPr>
          <p:cNvPr id="33" name="Полилиния: Фигура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ru-RU" noProof="0" dirty="0"/>
          </a:p>
        </p:txBody>
      </p:sp>
      <p:sp>
        <p:nvSpPr>
          <p:cNvPr id="34" name="Полилиния: Фигура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ru-RU" noProof="0" dirty="0"/>
          </a:p>
        </p:txBody>
      </p:sp>
      <p:sp>
        <p:nvSpPr>
          <p:cNvPr id="36" name="Текст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rtlCol="0">
            <a:normAutofit/>
          </a:bodyPr>
          <a:lstStyle>
            <a:lvl1pPr marL="0" indent="0">
              <a:buNone/>
              <a:defRPr sz="2800" b="1" i="0"/>
            </a:lvl1pPr>
          </a:lstStyle>
          <a:p>
            <a:pPr lvl="0" rtl="0"/>
            <a:r>
              <a:rPr lang="ru-RU" noProof="0" dirty="0"/>
              <a:t>Ключевая фраза</a:t>
            </a:r>
            <a:br>
              <a:rPr lang="ru-RU" noProof="0" dirty="0"/>
            </a:br>
            <a:r>
              <a:rPr lang="ru-RU" noProof="0" dirty="0"/>
              <a:t>презентации</a:t>
            </a:r>
          </a:p>
        </p:txBody>
      </p:sp>
      <p:sp>
        <p:nvSpPr>
          <p:cNvPr id="40" name="Графический объект 37">
            <a:extLst>
              <a:ext uri="{FF2B5EF4-FFF2-40B4-BE49-F238E27FC236}">
                <a16:creationId xmlns:a16="http://schemas.microsoft.com/office/drawing/2014/main" id="{9F75ED2D-7077-4753-B623-4B9A718EB224}"/>
              </a:ext>
            </a:extLst>
          </p:cNvPr>
          <p:cNvSpPr/>
          <p:nvPr userDrawn="1"/>
        </p:nvSpPr>
        <p:spPr>
          <a:xfrm>
            <a:off x="895717" y="3124629"/>
            <a:ext cx="3636000"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ru-RU" noProof="0" dirty="0"/>
          </a:p>
        </p:txBody>
      </p:sp>
      <p:sp>
        <p:nvSpPr>
          <p:cNvPr id="12" name="Графический объект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ru-RU" noProof="0" dirty="0"/>
          </a:p>
        </p:txBody>
      </p:sp>
      <p:sp>
        <p:nvSpPr>
          <p:cNvPr id="21" name="Рисунок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rtlCol="0" anchor="ctr" anchorCtr="0">
            <a:noAutofit/>
          </a:bodyPr>
          <a:lstStyle>
            <a:lvl1pPr marL="0" indent="0" algn="ctr">
              <a:buNone/>
              <a:defRPr sz="1400"/>
            </a:lvl1pPr>
          </a:lstStyle>
          <a:p>
            <a:pPr rtl="0"/>
            <a:r>
              <a:rPr lang="ru-RU" noProof="0" smtClean="0"/>
              <a:t>Вставка рисунка</a:t>
            </a:r>
            <a:endParaRPr lang="ru-RU"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лайд с благодарностью">
    <p:spTree>
      <p:nvGrpSpPr>
        <p:cNvPr id="1" name=""/>
        <p:cNvGrpSpPr/>
        <p:nvPr/>
      </p:nvGrpSpPr>
      <p:grpSpPr>
        <a:xfrm>
          <a:off x="0" y="0"/>
          <a:ext cx="0" cy="0"/>
          <a:chOff x="0" y="0"/>
          <a:chExt cx="0" cy="0"/>
        </a:xfrm>
      </p:grpSpPr>
      <p:sp>
        <p:nvSpPr>
          <p:cNvPr id="26" name="Рисунок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rtlCol="0" anchor="ctr" anchorCtr="0">
            <a:noAutofit/>
          </a:bodyPr>
          <a:lstStyle>
            <a:lvl1pPr marL="0" indent="0" algn="ctr">
              <a:buNone/>
              <a:defRPr sz="1400"/>
            </a:lvl1pPr>
          </a:lstStyle>
          <a:p>
            <a:pPr rtl="0"/>
            <a:r>
              <a:rPr lang="ru-RU" noProof="0" smtClean="0"/>
              <a:t>Вставка рисунка</a:t>
            </a:r>
            <a:endParaRPr lang="ru-RU" noProof="0" dirty="0"/>
          </a:p>
        </p:txBody>
      </p:sp>
      <p:sp>
        <p:nvSpPr>
          <p:cNvPr id="2" name="Заголовок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rtlCol="0"/>
          <a:lstStyle>
            <a:lvl1pPr>
              <a:defRPr/>
            </a:lvl1pPr>
          </a:lstStyle>
          <a:p>
            <a:pPr rtl="0"/>
            <a:r>
              <a:rPr lang="ru-RU" noProof="0" dirty="0"/>
              <a:t>СПАСИБО!</a:t>
            </a:r>
          </a:p>
        </p:txBody>
      </p:sp>
      <p:sp>
        <p:nvSpPr>
          <p:cNvPr id="12" name="Полилиния: фигура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pPr rtl="0"/>
            <a:endParaRPr lang="ru-RU" noProof="0" dirty="0"/>
          </a:p>
        </p:txBody>
      </p:sp>
      <p:sp>
        <p:nvSpPr>
          <p:cNvPr id="16" name="Полилиния: фигура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pPr rtl="0"/>
            <a:endParaRPr lang="ru-RU" noProof="0" dirty="0"/>
          </a:p>
        </p:txBody>
      </p:sp>
      <p:sp>
        <p:nvSpPr>
          <p:cNvPr id="19" name="Текст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rtlCol="0">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dirty="0"/>
              <a:t>Сергей Зайцев</a:t>
            </a:r>
          </a:p>
        </p:txBody>
      </p:sp>
      <p:sp>
        <p:nvSpPr>
          <p:cNvPr id="20" name="Текст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dirty="0"/>
              <a:t>Телефон:</a:t>
            </a:r>
          </a:p>
        </p:txBody>
      </p:sp>
      <p:sp>
        <p:nvSpPr>
          <p:cNvPr id="21" name="Текст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dirty="0"/>
              <a:t>678 555-0128</a:t>
            </a:r>
          </a:p>
        </p:txBody>
      </p:sp>
      <p:sp>
        <p:nvSpPr>
          <p:cNvPr id="22" name="Текст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dirty="0"/>
              <a:t>Эл. почта:</a:t>
            </a:r>
          </a:p>
        </p:txBody>
      </p:sp>
      <p:sp>
        <p:nvSpPr>
          <p:cNvPr id="23" name="Текст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rtlCol="0">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dirty="0"/>
              <a:t>ZAITSEV@EXAMPLE.COM</a:t>
            </a:r>
          </a:p>
        </p:txBody>
      </p:sp>
      <p:sp>
        <p:nvSpPr>
          <p:cNvPr id="3" name="Графический объект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pPr rtl="0"/>
            <a:endParaRPr lang="ru-RU" noProof="0" dirty="0"/>
          </a:p>
        </p:txBody>
      </p:sp>
      <p:sp>
        <p:nvSpPr>
          <p:cNvPr id="25" name="Полилиния: фигура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pPr rtl="0"/>
            <a:endParaRPr lang="ru-RU" noProof="0"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rtlCol="0">
            <a:noAutofit/>
          </a:bodyPr>
          <a:lstStyle>
            <a:lvl1pPr>
              <a:defRPr sz="6000"/>
            </a:lvl1pPr>
          </a:lstStyle>
          <a:p>
            <a:pPr rtl="0"/>
            <a:r>
              <a:rPr lang="ru-RU" noProof="0" dirty="0"/>
              <a:t>ЗАГОЛОВОК</a:t>
            </a:r>
            <a:br>
              <a:rPr lang="ru-RU" noProof="0" dirty="0"/>
            </a:br>
            <a:r>
              <a:rPr lang="ru-RU" noProof="0" dirty="0"/>
              <a:t>ПРЕЗЕНТАЦИИ    </a:t>
            </a:r>
          </a:p>
        </p:txBody>
      </p:sp>
      <p:sp>
        <p:nvSpPr>
          <p:cNvPr id="28" name="Полилиния: фигура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ru-RU" noProof="0" dirty="0"/>
          </a:p>
        </p:txBody>
      </p:sp>
      <p:sp>
        <p:nvSpPr>
          <p:cNvPr id="29" name="Полилиния: Форма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pPr rtl="0"/>
            <a:endParaRPr lang="ru-RU" noProof="0" dirty="0"/>
          </a:p>
        </p:txBody>
      </p:sp>
      <p:sp>
        <p:nvSpPr>
          <p:cNvPr id="30" name="Полилиния: фигура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pPr rtl="0"/>
            <a:endParaRPr lang="ru-RU" noProof="0" dirty="0"/>
          </a:p>
        </p:txBody>
      </p:sp>
      <p:sp>
        <p:nvSpPr>
          <p:cNvPr id="32" name="Полилиния: фигура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pPr rtl="0"/>
            <a:endParaRPr lang="ru-RU" noProof="0" dirty="0"/>
          </a:p>
        </p:txBody>
      </p:sp>
      <p:sp>
        <p:nvSpPr>
          <p:cNvPr id="33" name="Полилиния: Фигура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pPr rtl="0"/>
            <a:endParaRPr lang="ru-RU" noProof="0" dirty="0"/>
          </a:p>
        </p:txBody>
      </p:sp>
      <p:sp>
        <p:nvSpPr>
          <p:cNvPr id="34" name="Полилиния: Фигура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pPr rtl="0"/>
            <a:endParaRPr lang="ru-RU" noProof="0" dirty="0"/>
          </a:p>
        </p:txBody>
      </p:sp>
      <p:sp>
        <p:nvSpPr>
          <p:cNvPr id="40" name="Графический объект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pPr rtl="0"/>
            <a:endParaRPr lang="ru-RU" noProof="0" dirty="0"/>
          </a:p>
        </p:txBody>
      </p:sp>
      <p:sp>
        <p:nvSpPr>
          <p:cNvPr id="12" name="Графический объект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pPr rtl="0"/>
            <a:endParaRPr lang="ru-RU" noProof="0" dirty="0"/>
          </a:p>
        </p:txBody>
      </p:sp>
      <p:sp>
        <p:nvSpPr>
          <p:cNvPr id="15" name="Подзаголовок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rtl="0"/>
            <a:r>
              <a:rPr lang="ru-RU" noProof="0" smtClean="0"/>
              <a:t>Образец подзаголовка</a:t>
            </a:r>
            <a:endParaRPr lang="ru-RU" noProof="0"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34" name="Овал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5" name="Графический объект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10" name="Полилиния: фигура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ru-RU" noProof="0" dirty="0"/>
          </a:p>
        </p:txBody>
      </p:sp>
      <p:sp>
        <p:nvSpPr>
          <p:cNvPr id="25" name="Полилиния: Форма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ru-RU" noProof="0" dirty="0"/>
          </a:p>
        </p:txBody>
      </p:sp>
      <p:sp>
        <p:nvSpPr>
          <p:cNvPr id="2" name="Заголовок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ru-RU" noProof="0" dirty="0"/>
              <a:t>СЛАЙД-РАЗДЕЛИТЕЛЬ</a:t>
            </a:r>
          </a:p>
        </p:txBody>
      </p:sp>
      <p:sp>
        <p:nvSpPr>
          <p:cNvPr id="3" name="Подзаголовок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24" name="Графический объект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ru-RU" noProof="0" dirty="0"/>
          </a:p>
        </p:txBody>
      </p:sp>
      <p:sp>
        <p:nvSpPr>
          <p:cNvPr id="9" name="Полилиния: Форма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ru-RU" noProof="0" dirty="0"/>
          </a:p>
        </p:txBody>
      </p:sp>
      <p:sp>
        <p:nvSpPr>
          <p:cNvPr id="38" name="Полилиния: Фигура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ru-RU" noProof="0" dirty="0"/>
          </a:p>
        </p:txBody>
      </p:sp>
      <p:sp>
        <p:nvSpPr>
          <p:cNvPr id="36" name="Полилиния: Фигура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ru-RU" noProof="0" dirty="0"/>
          </a:p>
        </p:txBody>
      </p:sp>
      <p:sp>
        <p:nvSpPr>
          <p:cNvPr id="30" name="Полилиния: фигура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ru-RU" noProof="0" dirty="0"/>
          </a:p>
        </p:txBody>
      </p:sp>
      <p:sp>
        <p:nvSpPr>
          <p:cNvPr id="7" name="Дата 6">
            <a:extLst>
              <a:ext uri="{FF2B5EF4-FFF2-40B4-BE49-F238E27FC236}">
                <a16:creationId xmlns:a16="http://schemas.microsoft.com/office/drawing/2014/main" id="{B7EF9C60-0FED-4965-A9BC-CE69886A38CA}"/>
              </a:ext>
            </a:extLst>
          </p:cNvPr>
          <p:cNvSpPr>
            <a:spLocks noGrp="1"/>
          </p:cNvSpPr>
          <p:nvPr>
            <p:ph type="dt" sz="half" idx="10"/>
          </p:nvPr>
        </p:nvSpPr>
        <p:spPr/>
        <p:txBody>
          <a:bodyPr rtlCol="0"/>
          <a:lstStyle/>
          <a:p>
            <a:pPr rtl="0"/>
            <a:r>
              <a:rPr lang="ru-RU" noProof="0" dirty="0"/>
              <a:t>ДД.ММ.20XX</a:t>
            </a:r>
          </a:p>
        </p:txBody>
      </p:sp>
      <p:sp>
        <p:nvSpPr>
          <p:cNvPr id="8" name="Нижний колонтитул 7">
            <a:extLst>
              <a:ext uri="{FF2B5EF4-FFF2-40B4-BE49-F238E27FC236}">
                <a16:creationId xmlns:a16="http://schemas.microsoft.com/office/drawing/2014/main" id="{239F2410-4015-48DB-BB4D-B5944D8C16B7}"/>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11" name="Номер слайда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8" name="Овал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9" name="Графический объект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4" name="Дата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grpSp>
        <p:nvGrpSpPr>
          <p:cNvPr id="41" name="Графический объект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Полилиния: Фигура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ru-RU" noProof="0" dirty="0"/>
            </a:p>
          </p:txBody>
        </p:sp>
        <p:sp>
          <p:nvSpPr>
            <p:cNvPr id="43" name="Полилиния: Фигура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ru-RU" noProof="0" dirty="0"/>
            </a:p>
          </p:txBody>
        </p:sp>
        <p:sp>
          <p:nvSpPr>
            <p:cNvPr id="44" name="Полилиния: Фигура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ru-RU" noProof="0" dirty="0"/>
            </a:p>
          </p:txBody>
        </p:sp>
        <p:sp>
          <p:nvSpPr>
            <p:cNvPr id="45" name="Полилиния: фигура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ru-RU" noProof="0" dirty="0"/>
            </a:p>
          </p:txBody>
        </p:sp>
        <p:sp>
          <p:nvSpPr>
            <p:cNvPr id="46" name="Полилиния: Фигура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ru-RU" noProof="0" dirty="0"/>
            </a:p>
          </p:txBody>
        </p:sp>
      </p:grpSp>
      <p:sp>
        <p:nvSpPr>
          <p:cNvPr id="18" name="Объект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7" name="Заголовок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ru-RU" noProof="0" smtClean="0"/>
              <a:t>Образец заголовка</a:t>
            </a:r>
            <a:endParaRPr lang="ru-RU" noProof="0" dirty="0"/>
          </a:p>
        </p:txBody>
      </p:sp>
      <p:sp>
        <p:nvSpPr>
          <p:cNvPr id="20" name="Графический объект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ru-RU" noProof="0"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48" name="Овал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9" name="Графический объект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4" name="Дата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grpSp>
        <p:nvGrpSpPr>
          <p:cNvPr id="41" name="Графический объект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Полилиния: Фигура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ru-RU" noProof="0" dirty="0"/>
            </a:p>
          </p:txBody>
        </p:sp>
        <p:sp>
          <p:nvSpPr>
            <p:cNvPr id="43" name="Полилиния: Фигура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ru-RU" noProof="0" dirty="0"/>
            </a:p>
          </p:txBody>
        </p:sp>
        <p:sp>
          <p:nvSpPr>
            <p:cNvPr id="44" name="Полилиния: Фигура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ru-RU" noProof="0" dirty="0"/>
            </a:p>
          </p:txBody>
        </p:sp>
        <p:sp>
          <p:nvSpPr>
            <p:cNvPr id="45" name="Полилиния: фигура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ru-RU" noProof="0" dirty="0"/>
            </a:p>
          </p:txBody>
        </p:sp>
        <p:sp>
          <p:nvSpPr>
            <p:cNvPr id="46" name="Полилиния: Фигура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ru-RU" noProof="0" dirty="0"/>
            </a:p>
          </p:txBody>
        </p:sp>
      </p:grpSp>
      <p:sp>
        <p:nvSpPr>
          <p:cNvPr id="7" name="Заголовок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ru-RU" noProof="0" smtClean="0"/>
              <a:t>Образец заголовка</a:t>
            </a:r>
            <a:endParaRPr lang="ru-RU" noProof="0" dirty="0"/>
          </a:p>
        </p:txBody>
      </p:sp>
      <p:sp>
        <p:nvSpPr>
          <p:cNvPr id="20" name="Графический объект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ru-RU" noProof="0" dirty="0"/>
          </a:p>
        </p:txBody>
      </p:sp>
      <p:sp>
        <p:nvSpPr>
          <p:cNvPr id="17" name="Текст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9" name="Объект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21" name="Текст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rtlCol="0"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22" name="Объект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48" name="Овал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9" name="Графический объект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4" name="Дата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grpSp>
        <p:nvGrpSpPr>
          <p:cNvPr id="41" name="Графический объект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Полилиния: Фигура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ru-RU" noProof="0" dirty="0"/>
            </a:p>
          </p:txBody>
        </p:sp>
        <p:sp>
          <p:nvSpPr>
            <p:cNvPr id="43" name="Полилиния: Фигура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ru-RU" noProof="0" dirty="0"/>
            </a:p>
          </p:txBody>
        </p:sp>
        <p:sp>
          <p:nvSpPr>
            <p:cNvPr id="44" name="Полилиния: Фигура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ru-RU" noProof="0" dirty="0"/>
            </a:p>
          </p:txBody>
        </p:sp>
        <p:sp>
          <p:nvSpPr>
            <p:cNvPr id="45" name="Полилиния: фигура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ru-RU" noProof="0" dirty="0"/>
            </a:p>
          </p:txBody>
        </p:sp>
        <p:sp>
          <p:nvSpPr>
            <p:cNvPr id="46" name="Полилиния: Фигура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ru-RU" noProof="0" dirty="0"/>
            </a:p>
          </p:txBody>
        </p:sp>
      </p:grpSp>
      <p:sp>
        <p:nvSpPr>
          <p:cNvPr id="7" name="Заголовок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rtlCol="0"/>
          <a:lstStyle/>
          <a:p>
            <a:pPr rtl="0"/>
            <a:r>
              <a:rPr lang="ru-RU" noProof="0" smtClean="0"/>
              <a:t>Образец заголовка</a:t>
            </a:r>
            <a:endParaRPr lang="ru-RU" noProof="0" dirty="0"/>
          </a:p>
        </p:txBody>
      </p:sp>
      <p:sp>
        <p:nvSpPr>
          <p:cNvPr id="20" name="Графический объект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ru-RU" noProof="0" dirty="0"/>
          </a:p>
        </p:txBody>
      </p:sp>
      <p:sp>
        <p:nvSpPr>
          <p:cNvPr id="23" name="Объект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24" name="Объект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rtlCol="0">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57" name="Рисунок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35" name="Овал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6" name="Графический объект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4" name="Дата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38" name="Полилиния: Фигура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ru-RU" noProof="0" dirty="0"/>
          </a:p>
        </p:txBody>
      </p:sp>
      <p:sp>
        <p:nvSpPr>
          <p:cNvPr id="3" name="Графический объект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ru-RU" noProof="0" dirty="0"/>
          </a:p>
        </p:txBody>
      </p:sp>
      <p:sp>
        <p:nvSpPr>
          <p:cNvPr id="33" name="Полилиния: Фигура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ru-RU" noProof="0" dirty="0"/>
          </a:p>
        </p:txBody>
      </p:sp>
      <p:sp>
        <p:nvSpPr>
          <p:cNvPr id="41" name="Полилиния: фигура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ru-RU" noProof="0" dirty="0"/>
          </a:p>
        </p:txBody>
      </p:sp>
      <p:sp>
        <p:nvSpPr>
          <p:cNvPr id="19" name="Заголовок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ru-RU" noProof="0" smtClean="0"/>
              <a:t>Образец заголовка</a:t>
            </a:r>
            <a:endParaRPr lang="ru-RU" noProof="0" dirty="0"/>
          </a:p>
        </p:txBody>
      </p:sp>
      <p:sp>
        <p:nvSpPr>
          <p:cNvPr id="20" name="Текст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5" name="Овал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6" name="Графический объект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4" name="Дата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38" name="Полилиния: Фигура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ru-RU" noProof="0" dirty="0"/>
          </a:p>
        </p:txBody>
      </p:sp>
      <p:sp>
        <p:nvSpPr>
          <p:cNvPr id="3" name="Графический объект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ru-RU" noProof="0" dirty="0"/>
          </a:p>
        </p:txBody>
      </p:sp>
      <p:sp>
        <p:nvSpPr>
          <p:cNvPr id="33" name="Полилиния: Фигура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ru-RU" noProof="0" dirty="0"/>
          </a:p>
        </p:txBody>
      </p:sp>
      <p:sp>
        <p:nvSpPr>
          <p:cNvPr id="41" name="Полилиния: фигура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ru-RU" noProof="0" dirty="0"/>
          </a:p>
        </p:txBody>
      </p:sp>
      <p:sp>
        <p:nvSpPr>
          <p:cNvPr id="19" name="Заголовок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rtlCol="0" anchor="b"/>
          <a:lstStyle>
            <a:lvl1pPr>
              <a:defRPr sz="3200"/>
            </a:lvl1pPr>
          </a:lstStyle>
          <a:p>
            <a:pPr rtl="0"/>
            <a:r>
              <a:rPr lang="ru-RU" noProof="0" smtClean="0"/>
              <a:t>Образец заголовка</a:t>
            </a:r>
            <a:endParaRPr lang="ru-RU" noProof="0" dirty="0"/>
          </a:p>
        </p:txBody>
      </p:sp>
      <p:sp>
        <p:nvSpPr>
          <p:cNvPr id="20" name="Текст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4" name="Объект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48" name="Овал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9" name="Графический объект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4" name="Дата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grpSp>
        <p:nvGrpSpPr>
          <p:cNvPr id="41" name="Графический объект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Полилиния: Фигура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ru-RU" noProof="0" dirty="0"/>
            </a:p>
          </p:txBody>
        </p:sp>
        <p:sp>
          <p:nvSpPr>
            <p:cNvPr id="43" name="Полилиния: Фигура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ru-RU" noProof="0" dirty="0"/>
            </a:p>
          </p:txBody>
        </p:sp>
        <p:sp>
          <p:nvSpPr>
            <p:cNvPr id="44" name="Полилиния: Фигура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ru-RU" noProof="0" dirty="0"/>
            </a:p>
          </p:txBody>
        </p:sp>
        <p:sp>
          <p:nvSpPr>
            <p:cNvPr id="45" name="Полилиния: фигура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ru-RU" noProof="0" dirty="0"/>
            </a:p>
          </p:txBody>
        </p:sp>
        <p:sp>
          <p:nvSpPr>
            <p:cNvPr id="46" name="Полилиния: Фигура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ru-RU" noProof="0" dirty="0"/>
            </a:p>
          </p:txBody>
        </p:sp>
      </p:grpSp>
      <p:sp>
        <p:nvSpPr>
          <p:cNvPr id="18" name="Графический объект 19">
            <a:extLst>
              <a:ext uri="{FF2B5EF4-FFF2-40B4-BE49-F238E27FC236}">
                <a16:creationId xmlns:a16="http://schemas.microsoft.com/office/drawing/2014/main" id="{436C4D92-1746-4D54-8232-468DFF66CF79}"/>
              </a:ext>
            </a:extLst>
          </p:cNvPr>
          <p:cNvSpPr/>
          <p:nvPr userDrawn="1"/>
        </p:nvSpPr>
        <p:spPr>
          <a:xfrm>
            <a:off x="838200" y="1492524"/>
            <a:ext cx="6588000"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ru-RU" noProof="0" dirty="0"/>
          </a:p>
        </p:txBody>
      </p:sp>
      <p:sp>
        <p:nvSpPr>
          <p:cNvPr id="19" name="Заголовок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48" name="Овал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9" name="Графический объект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4" name="Дата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grpSp>
        <p:nvGrpSpPr>
          <p:cNvPr id="41" name="Графический объект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Полилиния: Фигура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ru-RU" noProof="0" dirty="0"/>
            </a:p>
          </p:txBody>
        </p:sp>
        <p:sp>
          <p:nvSpPr>
            <p:cNvPr id="43" name="Полилиния: Фигура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ru-RU" noProof="0" dirty="0"/>
            </a:p>
          </p:txBody>
        </p:sp>
        <p:sp>
          <p:nvSpPr>
            <p:cNvPr id="44" name="Полилиния: Фигура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ru-RU" noProof="0" dirty="0"/>
            </a:p>
          </p:txBody>
        </p:sp>
        <p:sp>
          <p:nvSpPr>
            <p:cNvPr id="45" name="Полилиния: фигура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ru-RU" noProof="0" dirty="0"/>
            </a:p>
          </p:txBody>
        </p:sp>
        <p:sp>
          <p:nvSpPr>
            <p:cNvPr id="46" name="Полилиния: Фигура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ru-RU" noProof="0"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sp>
        <p:nvSpPr>
          <p:cNvPr id="39" name="Рисунок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rtlCol="0" anchor="ctr" anchorCtr="0">
            <a:noAutofit/>
          </a:bodyPr>
          <a:lstStyle>
            <a:lvl1pPr marL="0" indent="0" algn="ctr">
              <a:buNone/>
              <a:defRPr sz="1400"/>
            </a:lvl1pPr>
          </a:lstStyle>
          <a:p>
            <a:pPr rtl="0"/>
            <a:r>
              <a:rPr lang="ru-RU" noProof="0" smtClean="0"/>
              <a:t>Вставка рисунка</a:t>
            </a:r>
            <a:endParaRPr lang="ru-RU" noProof="0" dirty="0"/>
          </a:p>
        </p:txBody>
      </p:sp>
      <p:sp>
        <p:nvSpPr>
          <p:cNvPr id="34" name="Овал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5" name="Графический объект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10" name="Полилиния: фигура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pPr rtl="0"/>
            <a:endParaRPr lang="ru-RU" noProof="0" dirty="0"/>
          </a:p>
        </p:txBody>
      </p:sp>
      <p:sp>
        <p:nvSpPr>
          <p:cNvPr id="25" name="Полилиния: Форма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pPr rtl="0"/>
            <a:endParaRPr lang="ru-RU" noProof="0" dirty="0"/>
          </a:p>
        </p:txBody>
      </p:sp>
      <p:sp>
        <p:nvSpPr>
          <p:cNvPr id="2" name="Заголовок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rtlCol="0" anchor="b">
            <a:normAutofit/>
          </a:bodyPr>
          <a:lstStyle>
            <a:lvl1pPr algn="l">
              <a:defRPr sz="4000" b="1">
                <a:gradFill>
                  <a:gsLst>
                    <a:gs pos="0">
                      <a:schemeClr val="accent1"/>
                    </a:gs>
                    <a:gs pos="100000">
                      <a:schemeClr val="accent3"/>
                    </a:gs>
                  </a:gsLst>
                  <a:lin ang="0" scaled="1"/>
                </a:gradFill>
              </a:defRPr>
            </a:lvl1pPr>
          </a:lstStyle>
          <a:p>
            <a:pPr rtl="0"/>
            <a:r>
              <a:rPr lang="ru-RU" noProof="0" dirty="0"/>
              <a:t>СЛАЙД-РАЗДЕЛИТЕЛЬ</a:t>
            </a:r>
          </a:p>
        </p:txBody>
      </p:sp>
      <p:sp>
        <p:nvSpPr>
          <p:cNvPr id="3" name="Подзаголовок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rtlCol="0">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4" name="Дата 3">
            <a:extLst>
              <a:ext uri="{FF2B5EF4-FFF2-40B4-BE49-F238E27FC236}">
                <a16:creationId xmlns:a16="http://schemas.microsoft.com/office/drawing/2014/main" id="{0FD10BB4-D57E-4372-8E10-AC15DC09615A}"/>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rtlCol="0"/>
          <a:lstStyle/>
          <a:p>
            <a:pPr rtl="0"/>
            <a:r>
              <a:rPr lang="ru-RU" noProof="0" dirty="0"/>
              <a:t>ДОБАВИТЬ НИЖНИЙ КОЛОНТИТУЛ</a:t>
            </a:r>
          </a:p>
        </p:txBody>
      </p:sp>
      <p:sp>
        <p:nvSpPr>
          <p:cNvPr id="24" name="Графический объект 22">
            <a:extLst>
              <a:ext uri="{FF2B5EF4-FFF2-40B4-BE49-F238E27FC236}">
                <a16:creationId xmlns:a16="http://schemas.microsoft.com/office/drawing/2014/main" id="{4EE1436E-33B5-4388-87D8-2D0633CC3CE7}"/>
              </a:ext>
            </a:extLst>
          </p:cNvPr>
          <p:cNvSpPr/>
          <p:nvPr/>
        </p:nvSpPr>
        <p:spPr>
          <a:xfrm>
            <a:off x="903223" y="1550951"/>
            <a:ext cx="5508000"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ru-RU" noProof="0" dirty="0"/>
          </a:p>
        </p:txBody>
      </p:sp>
      <p:sp>
        <p:nvSpPr>
          <p:cNvPr id="9" name="Полилиния: Форма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pPr rtl="0"/>
            <a:endParaRPr lang="ru-RU" noProof="0" dirty="0"/>
          </a:p>
        </p:txBody>
      </p:sp>
      <p:sp>
        <p:nvSpPr>
          <p:cNvPr id="6" name="Номер слайда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38" name="Полилиния: Фигура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pPr rtl="0"/>
            <a:endParaRPr lang="ru-RU" noProof="0" dirty="0"/>
          </a:p>
        </p:txBody>
      </p:sp>
      <p:sp>
        <p:nvSpPr>
          <p:cNvPr id="36" name="Полилиния: Фигура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pPr rtl="0"/>
            <a:endParaRPr lang="ru-RU" noProof="0" dirty="0"/>
          </a:p>
        </p:txBody>
      </p:sp>
      <p:sp>
        <p:nvSpPr>
          <p:cNvPr id="30" name="Полилиния: фигура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pPr rtl="0"/>
            <a:endParaRPr lang="ru-RU" noProof="0"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подзаголовок, содержимое и изображение">
    <p:spTree>
      <p:nvGrpSpPr>
        <p:cNvPr id="1" name=""/>
        <p:cNvGrpSpPr/>
        <p:nvPr/>
      </p:nvGrpSpPr>
      <p:grpSpPr>
        <a:xfrm>
          <a:off x="0" y="0"/>
          <a:ext cx="0" cy="0"/>
          <a:chOff x="0" y="0"/>
          <a:chExt cx="0" cy="0"/>
        </a:xfrm>
      </p:grpSpPr>
      <p:sp>
        <p:nvSpPr>
          <p:cNvPr id="26" name="Рисунок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rtlCol="0" anchor="ctr" anchorCtr="0">
            <a:noAutofit/>
          </a:bodyPr>
          <a:lstStyle>
            <a:lvl1pPr marL="0" indent="0" algn="ctr">
              <a:buNone/>
              <a:defRPr sz="1400"/>
            </a:lvl1pPr>
          </a:lstStyle>
          <a:p>
            <a:pPr rtl="0"/>
            <a:r>
              <a:rPr lang="ru-RU" noProof="0" smtClean="0"/>
              <a:t>Вставка рисунка</a:t>
            </a:r>
            <a:endParaRPr lang="ru-RU" noProof="0" dirty="0"/>
          </a:p>
        </p:txBody>
      </p:sp>
      <p:sp>
        <p:nvSpPr>
          <p:cNvPr id="24" name="Овал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Графический объект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2" name="Заголовок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rtlCol="0"/>
          <a:lstStyle>
            <a:lvl1pPr>
              <a:defRPr/>
            </a:lvl1pPr>
          </a:lstStyle>
          <a:p>
            <a:pPr rtl="0"/>
            <a:r>
              <a:rPr lang="ru-RU" noProof="0" dirty="0"/>
              <a:t>РАЗМЕТКА ТЕКСТА 02</a:t>
            </a:r>
          </a:p>
        </p:txBody>
      </p:sp>
      <p:sp>
        <p:nvSpPr>
          <p:cNvPr id="4" name="Дата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10" name="Полилиния: фигура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pPr rtl="0"/>
            <a:endParaRPr lang="ru-RU" noProof="0" dirty="0"/>
          </a:p>
        </p:txBody>
      </p:sp>
      <p:sp>
        <p:nvSpPr>
          <p:cNvPr id="13" name="Полилиния: Фигура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pPr rtl="0"/>
            <a:endParaRPr lang="ru-RU" noProof="0" dirty="0"/>
          </a:p>
        </p:txBody>
      </p:sp>
      <p:sp>
        <p:nvSpPr>
          <p:cNvPr id="16" name="Текст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rtlCol="0">
            <a:normAutofit/>
          </a:bodyPr>
          <a:lstStyle>
            <a:lvl1pPr marL="0" indent="0">
              <a:buNone/>
              <a:defRPr sz="1800" b="1" i="0"/>
            </a:lvl1pPr>
          </a:lstStyle>
          <a:p>
            <a:pPr lvl="0" rtl="0"/>
            <a:r>
              <a:rPr lang="ru-RU" noProof="0" smtClean="0"/>
              <a:t>Образец текста</a:t>
            </a:r>
          </a:p>
        </p:txBody>
      </p:sp>
      <p:sp>
        <p:nvSpPr>
          <p:cNvPr id="17" name="Текст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ru-RU" noProof="0" smtClean="0"/>
              <a:t>Образец текста</a:t>
            </a:r>
          </a:p>
        </p:txBody>
      </p:sp>
      <p:sp>
        <p:nvSpPr>
          <p:cNvPr id="3" name="Графический объект 22">
            <a:extLst>
              <a:ext uri="{FF2B5EF4-FFF2-40B4-BE49-F238E27FC236}">
                <a16:creationId xmlns:a16="http://schemas.microsoft.com/office/drawing/2014/main" id="{827885C7-FA6F-4513-83BC-BEAD42F63D5B}"/>
              </a:ext>
            </a:extLst>
          </p:cNvPr>
          <p:cNvSpPr/>
          <p:nvPr userDrawn="1"/>
        </p:nvSpPr>
        <p:spPr>
          <a:xfrm>
            <a:off x="6981946" y="1726672"/>
            <a:ext cx="4680000"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ru-RU" noProof="0" dirty="0"/>
          </a:p>
        </p:txBody>
      </p:sp>
      <p:sp>
        <p:nvSpPr>
          <p:cNvPr id="22" name="Полилиния: Форма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pPr rtl="0"/>
            <a:endParaRPr lang="ru-RU" noProof="0"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с содержимым">
    <p:spTree>
      <p:nvGrpSpPr>
        <p:cNvPr id="1" name=""/>
        <p:cNvGrpSpPr/>
        <p:nvPr/>
      </p:nvGrpSpPr>
      <p:grpSpPr>
        <a:xfrm>
          <a:off x="0" y="0"/>
          <a:ext cx="0" cy="0"/>
          <a:chOff x="0" y="0"/>
          <a:chExt cx="0" cy="0"/>
        </a:xfrm>
      </p:grpSpPr>
      <p:sp>
        <p:nvSpPr>
          <p:cNvPr id="42" name="Рисунок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rtlCol="0" anchor="ctr" anchorCtr="0">
            <a:noAutofit/>
          </a:bodyPr>
          <a:lstStyle>
            <a:lvl1pPr marL="0" indent="0" algn="ctr">
              <a:buNone/>
              <a:defRPr sz="1400"/>
            </a:lvl1pPr>
          </a:lstStyle>
          <a:p>
            <a:pPr rtl="0"/>
            <a:r>
              <a:rPr lang="ru-RU" noProof="0" smtClean="0"/>
              <a:t>Вставка рисунка</a:t>
            </a:r>
            <a:endParaRPr lang="ru-RU" noProof="0" dirty="0"/>
          </a:p>
        </p:txBody>
      </p:sp>
      <p:sp>
        <p:nvSpPr>
          <p:cNvPr id="35" name="Овал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6" name="Графический объект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2" name="Заголовок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rtlCol="0"/>
          <a:lstStyle>
            <a:lvl1pPr>
              <a:defRPr/>
            </a:lvl1pPr>
          </a:lstStyle>
          <a:p>
            <a:pPr rtl="0"/>
            <a:r>
              <a:rPr lang="ru-RU" noProof="0" dirty="0"/>
              <a:t>РАЗМЕТКА ТЕКСТА 02</a:t>
            </a:r>
          </a:p>
        </p:txBody>
      </p:sp>
      <p:sp>
        <p:nvSpPr>
          <p:cNvPr id="4" name="Дата 3">
            <a:extLst>
              <a:ext uri="{FF2B5EF4-FFF2-40B4-BE49-F238E27FC236}">
                <a16:creationId xmlns:a16="http://schemas.microsoft.com/office/drawing/2014/main" id="{AC6F89F8-3E24-406D-9C49-00E6E47E4AAC}"/>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18" name="Текст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rtlCol="0">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rtl="0"/>
            <a:r>
              <a:rPr lang="ru-RU" noProof="0" smtClean="0"/>
              <a:t>Образец текста</a:t>
            </a:r>
          </a:p>
        </p:txBody>
      </p:sp>
      <p:sp>
        <p:nvSpPr>
          <p:cNvPr id="38" name="Полилиния: Фигура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pPr rtl="0"/>
            <a:endParaRPr lang="ru-RU" noProof="0" dirty="0"/>
          </a:p>
        </p:txBody>
      </p:sp>
      <p:sp>
        <p:nvSpPr>
          <p:cNvPr id="29" name="Полилиния: Форма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ru-RU" noProof="0" dirty="0"/>
          </a:p>
        </p:txBody>
      </p:sp>
      <p:sp>
        <p:nvSpPr>
          <p:cNvPr id="26" name="Полилиния: фигура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pPr rtl="0"/>
            <a:endParaRPr lang="ru-RU" noProof="0" dirty="0"/>
          </a:p>
        </p:txBody>
      </p:sp>
      <p:sp>
        <p:nvSpPr>
          <p:cNvPr id="28" name="Текст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rtlCol="0">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smtClean="0"/>
              <a:t>Образец текста</a:t>
            </a:r>
          </a:p>
        </p:txBody>
      </p:sp>
      <p:sp>
        <p:nvSpPr>
          <p:cNvPr id="31" name="Текст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rtlCol="0"/>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rtl="0"/>
            <a:r>
              <a:rPr lang="ru-RU" noProof="0" smtClean="0"/>
              <a:t>Образец текста</a:t>
            </a:r>
          </a:p>
        </p:txBody>
      </p:sp>
      <p:sp>
        <p:nvSpPr>
          <p:cNvPr id="3" name="Графический объект 33">
            <a:extLst>
              <a:ext uri="{FF2B5EF4-FFF2-40B4-BE49-F238E27FC236}">
                <a16:creationId xmlns:a16="http://schemas.microsoft.com/office/drawing/2014/main" id="{38956B41-4EE0-4C7C-8436-027F5DE8B1BC}"/>
              </a:ext>
            </a:extLst>
          </p:cNvPr>
          <p:cNvSpPr/>
          <p:nvPr userDrawn="1"/>
        </p:nvSpPr>
        <p:spPr>
          <a:xfrm>
            <a:off x="887581" y="2045662"/>
            <a:ext cx="4824000"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pPr rtl="0"/>
            <a:endParaRPr lang="ru-RU" noProof="0" dirty="0"/>
          </a:p>
        </p:txBody>
      </p:sp>
      <p:sp>
        <p:nvSpPr>
          <p:cNvPr id="33" name="Полилиния: Фигура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pPr rtl="0"/>
            <a:endParaRPr lang="ru-RU" noProof="0" dirty="0"/>
          </a:p>
        </p:txBody>
      </p:sp>
      <p:sp>
        <p:nvSpPr>
          <p:cNvPr id="41" name="Полилиния: Фигура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pPr rtl="0"/>
            <a:endParaRPr lang="ru-RU" noProof="0"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с подзаголовком">
    <p:spTree>
      <p:nvGrpSpPr>
        <p:cNvPr id="1" name=""/>
        <p:cNvGrpSpPr/>
        <p:nvPr/>
      </p:nvGrpSpPr>
      <p:grpSpPr>
        <a:xfrm>
          <a:off x="0" y="0"/>
          <a:ext cx="0" cy="0"/>
          <a:chOff x="0" y="0"/>
          <a:chExt cx="0" cy="0"/>
        </a:xfrm>
      </p:grpSpPr>
      <p:sp>
        <p:nvSpPr>
          <p:cNvPr id="48" name="Овал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9" name="Графический объект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2" name="Заголовок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rtlCol="0" anchor="b">
            <a:normAutofit/>
          </a:bodyPr>
          <a:lstStyle>
            <a:lvl1pPr algn="ctr">
              <a:defRPr sz="4000"/>
            </a:lvl1pPr>
          </a:lstStyle>
          <a:p>
            <a:pPr rtl="0"/>
            <a:r>
              <a:rPr lang="ru-RU" noProof="0" dirty="0"/>
              <a:t>СРАВНЕНИЕ</a:t>
            </a:r>
          </a:p>
        </p:txBody>
      </p:sp>
      <p:sp>
        <p:nvSpPr>
          <p:cNvPr id="3" name="Текст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811311"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ЗАГОЛОВОК РАЗДЕЛА 1</a:t>
            </a:r>
          </a:p>
        </p:txBody>
      </p:sp>
      <p:sp>
        <p:nvSpPr>
          <p:cNvPr id="4" name="Дата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17" name="Текст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smtClean="0"/>
              <a:t>Образец текста</a:t>
            </a:r>
          </a:p>
        </p:txBody>
      </p:sp>
      <p:sp>
        <p:nvSpPr>
          <p:cNvPr id="22" name="Графический объект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pPr rtl="0"/>
            <a:endParaRPr lang="ru-RU" noProof="0" dirty="0"/>
          </a:p>
        </p:txBody>
      </p:sp>
      <p:sp>
        <p:nvSpPr>
          <p:cNvPr id="24" name="Текст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5973985" y="2959593"/>
            <a:ext cx="4365625" cy="365125"/>
          </a:xfrm>
        </p:spPr>
        <p:txBody>
          <a:bodyPr rtlCol="0">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ЗАГОЛОВОК РАЗДЕЛА 2</a:t>
            </a:r>
          </a:p>
        </p:txBody>
      </p:sp>
      <p:sp>
        <p:nvSpPr>
          <p:cNvPr id="28" name="Текст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ru-RU" noProof="0" smtClean="0"/>
              <a:t>Образец текста</a:t>
            </a:r>
          </a:p>
        </p:txBody>
      </p:sp>
      <p:sp>
        <p:nvSpPr>
          <p:cNvPr id="30" name="Текст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rtlCol="0">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ru-RU" noProof="0" smtClean="0"/>
              <a:t>Образец текста</a:t>
            </a:r>
          </a:p>
        </p:txBody>
      </p:sp>
      <p:grpSp>
        <p:nvGrpSpPr>
          <p:cNvPr id="41" name="Графический объект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Полилиния: Фигура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ru-RU" noProof="0" dirty="0"/>
            </a:p>
          </p:txBody>
        </p:sp>
        <p:sp>
          <p:nvSpPr>
            <p:cNvPr id="43" name="Полилиния: Фигура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ru-RU" noProof="0" dirty="0"/>
            </a:p>
          </p:txBody>
        </p:sp>
        <p:sp>
          <p:nvSpPr>
            <p:cNvPr id="44" name="Полилиния: Фигура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ru-RU" noProof="0" dirty="0"/>
            </a:p>
          </p:txBody>
        </p:sp>
        <p:sp>
          <p:nvSpPr>
            <p:cNvPr id="45" name="Полилиния: фигура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ru-RU" noProof="0" dirty="0"/>
            </a:p>
          </p:txBody>
        </p:sp>
        <p:sp>
          <p:nvSpPr>
            <p:cNvPr id="46" name="Полилиния: Фигура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ru-RU" noProof="0"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лайд с диаграммой">
    <p:spTree>
      <p:nvGrpSpPr>
        <p:cNvPr id="1" name=""/>
        <p:cNvGrpSpPr/>
        <p:nvPr/>
      </p:nvGrpSpPr>
      <p:grpSpPr>
        <a:xfrm>
          <a:off x="0" y="0"/>
          <a:ext cx="0" cy="0"/>
          <a:chOff x="0" y="0"/>
          <a:chExt cx="0" cy="0"/>
        </a:xfrm>
      </p:grpSpPr>
      <p:sp>
        <p:nvSpPr>
          <p:cNvPr id="48" name="Овал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9" name="Графический объект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2" name="Заголовок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rtlCol="0" anchor="b">
            <a:normAutofit/>
          </a:bodyPr>
          <a:lstStyle>
            <a:lvl1pPr algn="l">
              <a:defRPr sz="4000"/>
            </a:lvl1pPr>
          </a:lstStyle>
          <a:p>
            <a:pPr rtl="0"/>
            <a:r>
              <a:rPr lang="ru-RU" noProof="0" dirty="0"/>
              <a:t>СЛАЙД С ДИАГРАММОЙ</a:t>
            </a:r>
          </a:p>
        </p:txBody>
      </p:sp>
      <p:sp>
        <p:nvSpPr>
          <p:cNvPr id="4" name="Дата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17" name="Текст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smtClean="0"/>
              <a:t>Образец текста</a:t>
            </a:r>
          </a:p>
        </p:txBody>
      </p:sp>
      <p:sp>
        <p:nvSpPr>
          <p:cNvPr id="24" name="Текст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30 %</a:t>
            </a:r>
          </a:p>
        </p:txBody>
      </p:sp>
      <p:sp>
        <p:nvSpPr>
          <p:cNvPr id="30" name="Текст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ru-RU" noProof="0" dirty="0"/>
              <a:t>Название категории</a:t>
            </a:r>
          </a:p>
        </p:txBody>
      </p:sp>
      <p:sp>
        <p:nvSpPr>
          <p:cNvPr id="23" name="Текст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10 %</a:t>
            </a:r>
          </a:p>
        </p:txBody>
      </p:sp>
      <p:sp>
        <p:nvSpPr>
          <p:cNvPr id="25" name="Текст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ru-RU" noProof="0" dirty="0"/>
              <a:t>Название категории</a:t>
            </a:r>
          </a:p>
        </p:txBody>
      </p:sp>
      <p:sp>
        <p:nvSpPr>
          <p:cNvPr id="27" name="Текст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25 %</a:t>
            </a:r>
          </a:p>
        </p:txBody>
      </p:sp>
      <p:sp>
        <p:nvSpPr>
          <p:cNvPr id="29" name="Текст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ru-RU" noProof="0" dirty="0"/>
              <a:t>Название категории</a:t>
            </a:r>
          </a:p>
        </p:txBody>
      </p:sp>
      <p:sp>
        <p:nvSpPr>
          <p:cNvPr id="32" name="Текст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10 %</a:t>
            </a:r>
          </a:p>
        </p:txBody>
      </p:sp>
      <p:sp>
        <p:nvSpPr>
          <p:cNvPr id="33" name="Текст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ru-RU" noProof="0" dirty="0"/>
              <a:t>Название категории</a:t>
            </a:r>
          </a:p>
        </p:txBody>
      </p:sp>
      <p:sp>
        <p:nvSpPr>
          <p:cNvPr id="35" name="Текст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20 %</a:t>
            </a:r>
          </a:p>
        </p:txBody>
      </p:sp>
      <p:sp>
        <p:nvSpPr>
          <p:cNvPr id="36" name="Текст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ru-RU" noProof="0" dirty="0"/>
              <a:t>Название категории</a:t>
            </a:r>
          </a:p>
        </p:txBody>
      </p:sp>
      <p:sp>
        <p:nvSpPr>
          <p:cNvPr id="38" name="Текст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rtlCol="0"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dirty="0"/>
              <a:t>5 %</a:t>
            </a:r>
          </a:p>
        </p:txBody>
      </p:sp>
      <p:sp>
        <p:nvSpPr>
          <p:cNvPr id="39" name="Текст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rtlCol="0">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ru-RU" noProof="0" dirty="0"/>
              <a:t>Название категории</a:t>
            </a:r>
          </a:p>
        </p:txBody>
      </p:sp>
      <p:sp>
        <p:nvSpPr>
          <p:cNvPr id="19" name="Диаграмма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ru-RU" noProof="0" smtClean="0"/>
              <a:t>Вставка диаграммы</a:t>
            </a:r>
            <a:endParaRPr lang="ru-RU" noProof="0" dirty="0"/>
          </a:p>
        </p:txBody>
      </p:sp>
      <p:grpSp>
        <p:nvGrpSpPr>
          <p:cNvPr id="41" name="Графический объект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Полилиния: Фигура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ru-RU" noProof="0" dirty="0"/>
            </a:p>
          </p:txBody>
        </p:sp>
        <p:sp>
          <p:nvSpPr>
            <p:cNvPr id="43" name="Полилиния: Фигура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ru-RU" noProof="0" dirty="0"/>
            </a:p>
          </p:txBody>
        </p:sp>
        <p:sp>
          <p:nvSpPr>
            <p:cNvPr id="44" name="Полилиния: Фигура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ru-RU" noProof="0" dirty="0"/>
            </a:p>
          </p:txBody>
        </p:sp>
        <p:sp>
          <p:nvSpPr>
            <p:cNvPr id="45" name="Полилиния: фигура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ru-RU" noProof="0" dirty="0"/>
            </a:p>
          </p:txBody>
        </p:sp>
        <p:sp>
          <p:nvSpPr>
            <p:cNvPr id="46" name="Полилиния: Фигура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ru-RU" noProof="0" dirty="0"/>
            </a:p>
          </p:txBody>
        </p:sp>
      </p:grpSp>
      <p:sp>
        <p:nvSpPr>
          <p:cNvPr id="3" name="Графический объект 50">
            <a:extLst>
              <a:ext uri="{FF2B5EF4-FFF2-40B4-BE49-F238E27FC236}">
                <a16:creationId xmlns:a16="http://schemas.microsoft.com/office/drawing/2014/main" id="{33AA43FA-C2DC-406C-BFE6-A2A804112236}"/>
              </a:ext>
            </a:extLst>
          </p:cNvPr>
          <p:cNvSpPr/>
          <p:nvPr/>
        </p:nvSpPr>
        <p:spPr>
          <a:xfrm>
            <a:off x="5731818" y="2267879"/>
            <a:ext cx="3420000"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pPr rtl="0"/>
            <a:endParaRPr lang="ru-RU" noProof="0"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лайд с таблицей">
    <p:spTree>
      <p:nvGrpSpPr>
        <p:cNvPr id="1" name=""/>
        <p:cNvGrpSpPr/>
        <p:nvPr/>
      </p:nvGrpSpPr>
      <p:grpSpPr>
        <a:xfrm>
          <a:off x="0" y="0"/>
          <a:ext cx="0" cy="0"/>
          <a:chOff x="0" y="0"/>
          <a:chExt cx="0" cy="0"/>
        </a:xfrm>
      </p:grpSpPr>
      <p:sp>
        <p:nvSpPr>
          <p:cNvPr id="52" name="Овал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3" name="Графический объект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2" name="Заголовок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rtlCol="0" anchor="b">
            <a:normAutofit/>
          </a:bodyPr>
          <a:lstStyle>
            <a:lvl1pPr algn="l">
              <a:defRPr sz="4000"/>
            </a:lvl1pPr>
          </a:lstStyle>
          <a:p>
            <a:pPr rtl="0"/>
            <a:r>
              <a:rPr lang="ru-RU" noProof="0" dirty="0"/>
              <a:t>СЛАЙД С ТАБЛИЦЕЙ</a:t>
            </a:r>
          </a:p>
        </p:txBody>
      </p:sp>
      <p:sp>
        <p:nvSpPr>
          <p:cNvPr id="4" name="Дата 3">
            <a:extLst>
              <a:ext uri="{FF2B5EF4-FFF2-40B4-BE49-F238E27FC236}">
                <a16:creationId xmlns:a16="http://schemas.microsoft.com/office/drawing/2014/main" id="{DC2A0631-3130-4C36-8E5E-80464B1A62A7}"/>
              </a:ext>
            </a:extLst>
          </p:cNvPr>
          <p:cNvSpPr>
            <a:spLocks noGrp="1"/>
          </p:cNvSpPr>
          <p:nvPr>
            <p:ph type="dt" sz="half" idx="10"/>
          </p:nvPr>
        </p:nvSpPr>
        <p:spPr/>
        <p:txBody>
          <a:bodyPr rtlCol="0"/>
          <a:lstStyle/>
          <a:p>
            <a:pPr rtl="0"/>
            <a:r>
              <a:rPr lang="ru-RU" noProof="0" dirty="0"/>
              <a:t>ДД.ММ.20XX</a:t>
            </a:r>
          </a:p>
        </p:txBody>
      </p:sp>
      <p:sp>
        <p:nvSpPr>
          <p:cNvPr id="5" name="Нижний колонтитул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17" name="Текст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rtlCol="0">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smtClean="0"/>
              <a:t>Образец текста</a:t>
            </a:r>
          </a:p>
        </p:txBody>
      </p:sp>
      <p:sp>
        <p:nvSpPr>
          <p:cNvPr id="18" name="Таблица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ru-RU" noProof="0" smtClean="0"/>
              <a:t>Вставка таблицы</a:t>
            </a:r>
            <a:endParaRPr lang="ru-RU" noProof="0" dirty="0"/>
          </a:p>
        </p:txBody>
      </p:sp>
      <p:grpSp>
        <p:nvGrpSpPr>
          <p:cNvPr id="45" name="Графический объект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Полилиния: Фигура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pPr rtl="0"/>
              <a:endParaRPr lang="ru-RU" noProof="0" dirty="0"/>
            </a:p>
          </p:txBody>
        </p:sp>
        <p:sp>
          <p:nvSpPr>
            <p:cNvPr id="48" name="Полилиния: Фигура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pPr rtl="0"/>
              <a:endParaRPr lang="ru-RU" noProof="0" dirty="0"/>
            </a:p>
          </p:txBody>
        </p:sp>
        <p:sp>
          <p:nvSpPr>
            <p:cNvPr id="49" name="Полилиния: фигура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pPr rtl="0"/>
              <a:endParaRPr lang="ru-RU" noProof="0" dirty="0"/>
            </a:p>
          </p:txBody>
        </p:sp>
        <p:sp>
          <p:nvSpPr>
            <p:cNvPr id="50" name="Полилиния: Фигура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pPr rtl="0"/>
              <a:endParaRPr lang="ru-RU" noProof="0" dirty="0"/>
            </a:p>
          </p:txBody>
        </p:sp>
        <p:sp>
          <p:nvSpPr>
            <p:cNvPr id="51" name="Полилиния: фигура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pPr rtl="0"/>
              <a:endParaRPr lang="ru-RU" noProof="0" dirty="0"/>
            </a:p>
          </p:txBody>
        </p:sp>
      </p:grpSp>
      <p:sp>
        <p:nvSpPr>
          <p:cNvPr id="3" name="Графический объект 54">
            <a:extLst>
              <a:ext uri="{FF2B5EF4-FFF2-40B4-BE49-F238E27FC236}">
                <a16:creationId xmlns:a16="http://schemas.microsoft.com/office/drawing/2014/main" id="{A1820133-6B1B-4297-8A79-2E89B2C7199B}"/>
              </a:ext>
            </a:extLst>
          </p:cNvPr>
          <p:cNvSpPr/>
          <p:nvPr/>
        </p:nvSpPr>
        <p:spPr>
          <a:xfrm>
            <a:off x="895660" y="2912161"/>
            <a:ext cx="25560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pPr rtl="0"/>
            <a:endParaRPr lang="ru-RU" noProof="0"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лайд с изображением и заголовком">
    <p:spTree>
      <p:nvGrpSpPr>
        <p:cNvPr id="1" name=""/>
        <p:cNvGrpSpPr/>
        <p:nvPr/>
      </p:nvGrpSpPr>
      <p:grpSpPr>
        <a:xfrm>
          <a:off x="0" y="0"/>
          <a:ext cx="0" cy="0"/>
          <a:chOff x="0" y="0"/>
          <a:chExt cx="0" cy="0"/>
        </a:xfrm>
      </p:grpSpPr>
      <p:sp>
        <p:nvSpPr>
          <p:cNvPr id="51" name="Рисунок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rtlCol="0" anchor="ctr" anchorCtr="0">
            <a:noAutofit/>
          </a:bodyPr>
          <a:lstStyle>
            <a:lvl1pPr marL="0" indent="0" algn="ctr">
              <a:buNone/>
              <a:defRPr sz="1400"/>
            </a:lvl1pPr>
          </a:lstStyle>
          <a:p>
            <a:pPr rtl="0"/>
            <a:r>
              <a:rPr lang="ru-RU" noProof="0" smtClean="0"/>
              <a:t>Вставка рисунка</a:t>
            </a:r>
            <a:endParaRPr lang="ru-RU" noProof="0" dirty="0"/>
          </a:p>
        </p:txBody>
      </p:sp>
      <p:sp>
        <p:nvSpPr>
          <p:cNvPr id="46" name="Полилиния: Фигура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pPr rtl="0"/>
            <a:endParaRPr lang="ru-RU" noProof="0" dirty="0"/>
          </a:p>
        </p:txBody>
      </p:sp>
      <p:sp>
        <p:nvSpPr>
          <p:cNvPr id="47" name="Полилиния: Фигура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pPr rtl="0"/>
            <a:endParaRPr lang="ru-RU" noProof="0" dirty="0"/>
          </a:p>
        </p:txBody>
      </p:sp>
      <p:sp>
        <p:nvSpPr>
          <p:cNvPr id="45" name="Полилиния: фигура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pPr rtl="0"/>
            <a:endParaRPr lang="ru-RU" noProof="0" dirty="0"/>
          </a:p>
        </p:txBody>
      </p:sp>
      <p:sp>
        <p:nvSpPr>
          <p:cNvPr id="24" name="Овал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Графический объект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2" name="Заголовок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rtlCol="0"/>
          <a:lstStyle>
            <a:lvl1pPr algn="ctr">
              <a:defRPr>
                <a:solidFill>
                  <a:schemeClr val="bg1"/>
                </a:solidFill>
              </a:defRPr>
            </a:lvl1pPr>
          </a:lstStyle>
          <a:p>
            <a:pPr rtl="0"/>
            <a:r>
              <a:rPr lang="ru-RU" noProof="0" dirty="0"/>
              <a:t>БОЛЬШОЕ ИЗОБРАЖЕНИЕ</a:t>
            </a:r>
          </a:p>
        </p:txBody>
      </p:sp>
      <p:sp>
        <p:nvSpPr>
          <p:cNvPr id="6" name="Нижний колонтитул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ru-RU" noProof="0" dirty="0"/>
              <a:t>ДОБАВИТЬ НИЖНИЙ КОЛОНТИТУЛ</a:t>
            </a:r>
          </a:p>
        </p:txBody>
      </p:sp>
      <p:sp>
        <p:nvSpPr>
          <p:cNvPr id="7" name="Номер слайда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21" name="Текст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rtlCol="0">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ru-RU" noProof="0" smtClean="0"/>
              <a:t>Образец текста</a:t>
            </a:r>
          </a:p>
        </p:txBody>
      </p:sp>
      <p:pic>
        <p:nvPicPr>
          <p:cNvPr id="22" name="Графический объект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Полилиния: Фигура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pPr rtl="0"/>
            <a:endParaRPr lang="ru-RU" noProof="0" dirty="0"/>
          </a:p>
        </p:txBody>
      </p:sp>
      <p:sp>
        <p:nvSpPr>
          <p:cNvPr id="41" name="Полилиния: Фигура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pPr rtl="0"/>
            <a:endParaRPr lang="ru-RU" noProof="0" dirty="0"/>
          </a:p>
        </p:txBody>
      </p:sp>
      <p:sp>
        <p:nvSpPr>
          <p:cNvPr id="42" name="Полилиния: фигура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pPr rtl="0"/>
            <a:endParaRPr lang="ru-RU" noProof="0" dirty="0"/>
          </a:p>
        </p:txBody>
      </p:sp>
      <p:sp>
        <p:nvSpPr>
          <p:cNvPr id="44" name="Полилиния: Фигура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pPr rtl="0"/>
            <a:endParaRPr lang="ru-RU" noProof="0" dirty="0"/>
          </a:p>
        </p:txBody>
      </p:sp>
      <p:sp>
        <p:nvSpPr>
          <p:cNvPr id="48" name="Полилиния: Фигура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pPr rtl="0"/>
            <a:endParaRPr lang="ru-RU" noProof="0"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одержимое видео">
    <p:spTree>
      <p:nvGrpSpPr>
        <p:cNvPr id="1" name=""/>
        <p:cNvGrpSpPr/>
        <p:nvPr/>
      </p:nvGrpSpPr>
      <p:grpSpPr>
        <a:xfrm>
          <a:off x="0" y="0"/>
          <a:ext cx="0" cy="0"/>
          <a:chOff x="0" y="0"/>
          <a:chExt cx="0" cy="0"/>
        </a:xfrm>
      </p:grpSpPr>
      <p:sp>
        <p:nvSpPr>
          <p:cNvPr id="25" name="Овал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Графический объект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rtl="0"/>
            <a:endParaRPr lang="ru-RU" noProof="0" dirty="0"/>
          </a:p>
        </p:txBody>
      </p:sp>
      <p:sp>
        <p:nvSpPr>
          <p:cNvPr id="8" name="Мультимедиа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rtlCol="0" anchor="ctr" anchorCtr="0">
            <a:normAutofit/>
          </a:bodyPr>
          <a:lstStyle>
            <a:lvl1pPr marL="0" indent="0" algn="ctr">
              <a:buNone/>
              <a:defRPr sz="1600">
                <a:solidFill>
                  <a:schemeClr val="tx1">
                    <a:lumMod val="50000"/>
                    <a:lumOff val="50000"/>
                  </a:schemeClr>
                </a:solidFill>
              </a:defRPr>
            </a:lvl1pPr>
          </a:lstStyle>
          <a:p>
            <a:pPr rtl="0"/>
            <a:r>
              <a:rPr lang="ru-RU" noProof="0" smtClean="0"/>
              <a:t>Вставка клипа мультимедиа</a:t>
            </a:r>
            <a:endParaRPr lang="ru-RU" noProof="0" dirty="0"/>
          </a:p>
        </p:txBody>
      </p:sp>
      <p:sp>
        <p:nvSpPr>
          <p:cNvPr id="6" name="Нижний колонтитул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rtlCol="0"/>
          <a:lstStyle/>
          <a:p>
            <a:pPr rtl="0"/>
            <a:r>
              <a:rPr lang="ru-RU" noProof="0" dirty="0"/>
              <a:t>ДОБАВИТЬ НИЖНИЙ КОЛОНТИТУЛ</a:t>
            </a:r>
          </a:p>
        </p:txBody>
      </p:sp>
      <p:sp>
        <p:nvSpPr>
          <p:cNvPr id="7" name="Номер слайда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rtlCol="0"/>
          <a:lstStyle/>
          <a:p>
            <a:pPr rtl="0"/>
            <a:fld id="{D495E168-DA5E-4888-8D8A-92B118324C14}" type="slidenum">
              <a:rPr lang="ru-RU" noProof="0" smtClean="0"/>
              <a:pPr rtl="0"/>
              <a:t>‹#›</a:t>
            </a:fld>
            <a:endParaRPr lang="ru-RU" noProof="0" dirty="0"/>
          </a:p>
        </p:txBody>
      </p:sp>
      <p:sp>
        <p:nvSpPr>
          <p:cNvPr id="11" name="Полилиния: фигура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pPr rtl="0"/>
            <a:endParaRPr lang="ru-RU" noProof="0" dirty="0"/>
          </a:p>
        </p:txBody>
      </p:sp>
      <p:sp>
        <p:nvSpPr>
          <p:cNvPr id="15" name="Полилиния: фигура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pPr rtl="0"/>
            <a:endParaRPr lang="ru-RU" noProof="0" dirty="0"/>
          </a:p>
        </p:txBody>
      </p:sp>
      <p:sp>
        <p:nvSpPr>
          <p:cNvPr id="16" name="Полилиния: фигура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pPr rtl="0"/>
            <a:endParaRPr lang="ru-RU" noProof="0" dirty="0"/>
          </a:p>
        </p:txBody>
      </p:sp>
      <p:sp>
        <p:nvSpPr>
          <p:cNvPr id="17" name="Полилиния: фигура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pPr rtl="0"/>
            <a:endParaRPr lang="ru-RU" noProof="0" dirty="0"/>
          </a:p>
        </p:txBody>
      </p:sp>
      <p:sp>
        <p:nvSpPr>
          <p:cNvPr id="18" name="Полилиния: Форма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pPr rtl="0"/>
            <a:endParaRPr lang="ru-RU" noProof="0" dirty="0"/>
          </a:p>
        </p:txBody>
      </p:sp>
      <p:sp>
        <p:nvSpPr>
          <p:cNvPr id="19" name="Заголовок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rtlCol="0" anchor="t" anchorCtr="0">
            <a:normAutofit/>
          </a:bodyPr>
          <a:lstStyle>
            <a:lvl1pPr marL="0" indent="0" algn="ctr">
              <a:buFont typeface="Arial" panose="020B0604020202020204" pitchFamily="34" charset="0"/>
              <a:buNone/>
              <a:defRPr sz="1800">
                <a:solidFill>
                  <a:schemeClr val="accent1"/>
                </a:solidFill>
                <a:latin typeface="+mn-lt"/>
              </a:defRPr>
            </a:lvl1pPr>
          </a:lstStyle>
          <a:p>
            <a:pPr rtl="0"/>
            <a:r>
              <a:rPr lang="ru-RU" noProof="0" smtClean="0"/>
              <a:t>Образец заголовка</a:t>
            </a:r>
            <a:endParaRPr lang="ru-RU" noProof="0" dirty="0"/>
          </a:p>
        </p:txBody>
      </p:sp>
      <p:grpSp>
        <p:nvGrpSpPr>
          <p:cNvPr id="10" name="Группа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Полилиния: Фигура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pPr rtl="0"/>
              <a:endParaRPr lang="ru-RU" noProof="0" dirty="0"/>
            </a:p>
          </p:txBody>
        </p:sp>
        <p:sp>
          <p:nvSpPr>
            <p:cNvPr id="4" name="Полилиния: фигура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pPr rtl="0"/>
              <a:endParaRPr lang="ru-RU" noProof="0" dirty="0"/>
            </a:p>
          </p:txBody>
        </p:sp>
        <p:sp>
          <p:nvSpPr>
            <p:cNvPr id="5" name="Полилиния: фигура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pPr rtl="0"/>
              <a:endParaRPr lang="ru-RU" noProof="0" dirty="0"/>
            </a:p>
          </p:txBody>
        </p:sp>
        <p:sp>
          <p:nvSpPr>
            <p:cNvPr id="9" name="Полилиния: Форма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pPr rtl="0"/>
              <a:endParaRPr lang="ru-RU" noProof="0" dirty="0"/>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dirty="0"/>
              <a:t>Образец заголовка</a:t>
            </a:r>
          </a:p>
        </p:txBody>
      </p:sp>
      <p:sp>
        <p:nvSpPr>
          <p:cNvPr id="3" name="Текст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rtl="0"/>
            <a:r>
              <a:rPr lang="ru-RU" noProof="0" dirty="0"/>
              <a:t>ДД.ММ.20XX</a:t>
            </a:r>
          </a:p>
        </p:txBody>
      </p:sp>
      <p:sp>
        <p:nvSpPr>
          <p:cNvPr id="6" name="Номер слайда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pPr rtl="0"/>
            <a:fld id="{D495E168-DA5E-4888-8D8A-92B118324C14}" type="slidenum">
              <a:rPr lang="ru-RU" noProof="0" smtClean="0"/>
              <a:pPr rtl="0"/>
              <a:t>‹#›</a:t>
            </a:fld>
            <a:endParaRPr lang="ru-RU" noProof="0" dirty="0"/>
          </a:p>
        </p:txBody>
      </p:sp>
      <p:sp>
        <p:nvSpPr>
          <p:cNvPr id="11" name="Нижний колонтитул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pPr rtl="0"/>
            <a:r>
              <a:rPr lang="ru-RU" noProof="0" dirty="0"/>
              <a:t>ДОБАВИТЬ НИЖНИЙ КОЛОНТИТУЛ</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autist.narod.ru/Bash2.htm" TargetMode="External"/><Relationship Id="rId2" Type="http://schemas.openxmlformats.org/officeDocument/2006/relationships/hyperlink" Target="https://alldef.ru/ru/articles/almanah-2/pomosch-v-vospitaniirebenka-s" TargetMode="Externa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hyperlink" Target="https://elibrary.ru/item.asp?id=23968053" TargetMode="External"/><Relationship Id="rId4" Type="http://schemas.openxmlformats.org/officeDocument/2006/relationships/hyperlink" Target="https://elibrary.ru/item.asp?id=26361946"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4C9CC-E38A-467A-8F1C-459375F5EDFF}"/>
              </a:ext>
            </a:extLst>
          </p:cNvPr>
          <p:cNvSpPr>
            <a:spLocks noGrp="1"/>
          </p:cNvSpPr>
          <p:nvPr>
            <p:ph type="title"/>
          </p:nvPr>
        </p:nvSpPr>
        <p:spPr>
          <a:xfrm>
            <a:off x="170760" y="3363693"/>
            <a:ext cx="5690680" cy="1517356"/>
          </a:xfrm>
        </p:spPr>
        <p:txBody>
          <a:bodyPr rtlCol="0"/>
          <a:lstStyle/>
          <a:p>
            <a:pPr algn="ctr"/>
            <a:r>
              <a:rPr lang="ru-RU" sz="3600" b="0" dirty="0" smtClean="0"/>
              <a:t>Проектирование ИОМ для  обучающихся с РАС</a:t>
            </a:r>
            <a:endParaRPr lang="ru-RU" sz="3600" dirty="0"/>
          </a:p>
        </p:txBody>
      </p:sp>
      <p:sp>
        <p:nvSpPr>
          <p:cNvPr id="6" name="Текст 5">
            <a:extLst>
              <a:ext uri="{FF2B5EF4-FFF2-40B4-BE49-F238E27FC236}">
                <a16:creationId xmlns:a16="http://schemas.microsoft.com/office/drawing/2014/main" id="{CDD6760C-D868-43F4-99FB-1B78C91F8FE1}"/>
              </a:ext>
            </a:extLst>
          </p:cNvPr>
          <p:cNvSpPr>
            <a:spLocks noGrp="1"/>
          </p:cNvSpPr>
          <p:nvPr>
            <p:ph type="body" sz="quarter" idx="13"/>
          </p:nvPr>
        </p:nvSpPr>
        <p:spPr>
          <a:xfrm>
            <a:off x="1232573" y="5330363"/>
            <a:ext cx="3763970" cy="1397008"/>
          </a:xfrm>
        </p:spPr>
        <p:txBody>
          <a:bodyPr rtlCol="0">
            <a:normAutofit fontScale="77500" lnSpcReduction="20000"/>
          </a:bodyPr>
          <a:lstStyle/>
          <a:p>
            <a:pPr algn="ctr"/>
            <a:r>
              <a:rPr lang="ru-RU" dirty="0" smtClean="0">
                <a:latin typeface="Times New Roman" pitchFamily="18" charset="0"/>
                <a:cs typeface="Times New Roman" pitchFamily="18" charset="0"/>
              </a:rPr>
              <a:t>Беляева Ольга Леонидовна</a:t>
            </a:r>
            <a:r>
              <a:rPr lang="ru-RU" b="0" dirty="0" smtClean="0">
                <a:latin typeface="Times New Roman" pitchFamily="18" charset="0"/>
                <a:cs typeface="Times New Roman" pitchFamily="18" charset="0"/>
              </a:rPr>
              <a:t> доцент, кандидат педагогических </a:t>
            </a:r>
            <a:r>
              <a:rPr lang="ru-RU" b="0" dirty="0" smtClean="0">
                <a:latin typeface="Times New Roman" pitchFamily="18" charset="0"/>
                <a:cs typeface="Times New Roman" pitchFamily="18" charset="0"/>
              </a:rPr>
              <a:t>наук, методист МБУ ЦППМиСП№5 «Сознание»</a:t>
            </a:r>
            <a:endParaRPr lang="ru-RU" b="0" dirty="0" smtClean="0">
              <a:latin typeface="Times New Roman" pitchFamily="18" charset="0"/>
              <a:cs typeface="Times New Roman" pitchFamily="18" charset="0"/>
            </a:endParaRPr>
          </a:p>
          <a:p>
            <a:pPr algn="ctr"/>
            <a:endParaRPr lang="ru-RU" b="0"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pic>
        <p:nvPicPr>
          <p:cNvPr id="9" name="Рисунок 8" descr="Рисунок1.jpg"/>
          <p:cNvPicPr>
            <a:picLocks noGrp="1" noChangeAspect="1"/>
          </p:cNvPicPr>
          <p:nvPr>
            <p:ph type="pic" sz="quarter" idx="21"/>
          </p:nvPr>
        </p:nvPicPr>
        <p:blipFill>
          <a:blip r:embed="rId3"/>
          <a:srcRect t="89" b="89"/>
          <a:stretch>
            <a:fillRect/>
          </a:stretch>
        </p:blipFill>
        <p:spPr>
          <a:xfrm>
            <a:off x="6473571" y="1"/>
            <a:ext cx="5718428" cy="4484913"/>
          </a:xfrm>
        </p:spPr>
      </p:pic>
      <p:pic>
        <p:nvPicPr>
          <p:cNvPr id="5" name="Picture 2" descr="C:\Users\Ол\Desktop\обложки\logonarozovom-1_medium.jpg"/>
          <p:cNvPicPr>
            <a:picLocks noChangeAspect="1" noChangeArrowheads="1"/>
          </p:cNvPicPr>
          <p:nvPr/>
        </p:nvPicPr>
        <p:blipFill>
          <a:blip r:embed="rId4"/>
          <a:srcRect/>
          <a:stretch>
            <a:fillRect/>
          </a:stretch>
        </p:blipFill>
        <p:spPr bwMode="auto">
          <a:xfrm>
            <a:off x="609600" y="381001"/>
            <a:ext cx="4430486" cy="1973044"/>
          </a:xfrm>
          <a:prstGeom prst="rect">
            <a:avLst/>
          </a:prstGeom>
          <a:noFill/>
        </p:spPr>
      </p:pic>
    </p:spTree>
    <p:extLst>
      <p:ext uri="{BB962C8B-B14F-4D97-AF65-F5344CB8AC3E}">
        <p14:creationId xmlns:p14="http://schemas.microsoft.com/office/powerpoint/2010/main" val="165001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10</a:t>
            </a:fld>
            <a:endParaRPr lang="ru-RU" noProof="0" dirty="0"/>
          </a:p>
        </p:txBody>
      </p:sp>
      <p:graphicFrame>
        <p:nvGraphicFramePr>
          <p:cNvPr id="6" name="Содержимое 5"/>
          <p:cNvGraphicFramePr>
            <a:graphicFrameLocks noGrp="1"/>
          </p:cNvGraphicFramePr>
          <p:nvPr>
            <p:ph idx="1"/>
          </p:nvPr>
        </p:nvGraphicFramePr>
        <p:xfrm>
          <a:off x="482600" y="1842558"/>
          <a:ext cx="10515600" cy="3923242"/>
        </p:xfrm>
        <a:graphic>
          <a:graphicData uri="http://schemas.openxmlformats.org/drawingml/2006/table">
            <a:tbl>
              <a:tblPr firstRow="1" bandRow="1">
                <a:tableStyleId>{0505E3EF-67EA-436B-97B2-0124C06EBD24}</a:tableStyleId>
              </a:tblPr>
              <a:tblGrid>
                <a:gridCol w="10515600">
                  <a:extLst>
                    <a:ext uri="{9D8B030D-6E8A-4147-A177-3AD203B41FA5}">
                      <a16:colId xmlns:a16="http://schemas.microsoft.com/office/drawing/2014/main" val="20000"/>
                    </a:ext>
                  </a:extLst>
                </a:gridCol>
              </a:tblGrid>
              <a:tr h="370840">
                <a:tc>
                  <a:txBody>
                    <a:bodyPr/>
                    <a:lstStyle/>
                    <a:p>
                      <a:pPr algn="ctr"/>
                      <a:r>
                        <a:rPr lang="ru-RU" sz="2000" b="0" dirty="0" smtClean="0"/>
                        <a:t>Знакомство ребёнка и родителей со школой до начала учебного года, изучение заключения ЦПМПК и тех специальных образовательных условий, которые в нём прописаны</a:t>
                      </a:r>
                      <a:endParaRPr lang="ru-RU" sz="2000" b="0" dirty="0"/>
                    </a:p>
                  </a:txBody>
                  <a:tcPr/>
                </a:tc>
                <a:extLst>
                  <a:ext uri="{0D108BD9-81ED-4DB2-BD59-A6C34878D82A}">
                    <a16:rowId xmlns:a16="http://schemas.microsoft.com/office/drawing/2014/main" val="10000"/>
                  </a:ext>
                </a:extLst>
              </a:tr>
              <a:tr h="370840">
                <a:tc>
                  <a:txBody>
                    <a:bodyPr/>
                    <a:lstStyle/>
                    <a:p>
                      <a:pPr algn="ctr"/>
                      <a:r>
                        <a:rPr lang="ru-RU" sz="2000" dirty="0" smtClean="0"/>
                        <a:t>Разработка АООП в соответствии с заключением ЦПМПК</a:t>
                      </a:r>
                      <a:endParaRPr lang="ru-RU" sz="2000" dirty="0"/>
                    </a:p>
                  </a:txBody>
                  <a:tcPr/>
                </a:tc>
                <a:extLst>
                  <a:ext uri="{0D108BD9-81ED-4DB2-BD59-A6C34878D82A}">
                    <a16:rowId xmlns:a16="http://schemas.microsoft.com/office/drawing/2014/main" val="10001"/>
                  </a:ext>
                </a:extLst>
              </a:tr>
              <a:tr h="370840">
                <a:tc>
                  <a:txBody>
                    <a:bodyPr/>
                    <a:lstStyle/>
                    <a:p>
                      <a:pPr algn="ctr"/>
                      <a:r>
                        <a:rPr lang="ru-RU" sz="2000" dirty="0" smtClean="0"/>
                        <a:t>Организация сопровождения ребёнка </a:t>
                      </a:r>
                      <a:r>
                        <a:rPr lang="ru-RU" sz="2000" dirty="0" err="1" smtClean="0"/>
                        <a:t>тьютором</a:t>
                      </a:r>
                      <a:r>
                        <a:rPr lang="ru-RU" sz="2000" dirty="0" smtClean="0"/>
                        <a:t> в адаптационный период</a:t>
                      </a:r>
                      <a:endParaRPr lang="ru-RU" sz="2000" dirty="0"/>
                    </a:p>
                  </a:txBody>
                  <a:tcPr/>
                </a:tc>
                <a:extLst>
                  <a:ext uri="{0D108BD9-81ED-4DB2-BD59-A6C34878D82A}">
                    <a16:rowId xmlns:a16="http://schemas.microsoft.com/office/drawing/2014/main" val="10002"/>
                  </a:ext>
                </a:extLst>
              </a:tr>
              <a:tr h="370840">
                <a:tc>
                  <a:txBody>
                    <a:bodyPr/>
                    <a:lstStyle/>
                    <a:p>
                      <a:pPr algn="ctr"/>
                      <a:r>
                        <a:rPr lang="ru-RU" sz="2000" dirty="0" smtClean="0"/>
                        <a:t>Проведение диагностического обследования в начале года</a:t>
                      </a:r>
                      <a:endParaRPr lang="ru-RU" sz="2000" dirty="0"/>
                    </a:p>
                  </a:txBody>
                  <a:tcPr/>
                </a:tc>
                <a:extLst>
                  <a:ext uri="{0D108BD9-81ED-4DB2-BD59-A6C34878D82A}">
                    <a16:rowId xmlns:a16="http://schemas.microsoft.com/office/drawing/2014/main" val="10003"/>
                  </a:ext>
                </a:extLst>
              </a:tr>
              <a:tr h="370840">
                <a:tc>
                  <a:txBody>
                    <a:bodyPr/>
                    <a:lstStyle/>
                    <a:p>
                      <a:pPr algn="ctr"/>
                      <a:r>
                        <a:rPr lang="ru-RU" sz="2000" dirty="0" smtClean="0"/>
                        <a:t>Проведение психолого-педагогического консилиума</a:t>
                      </a:r>
                      <a:endParaRPr lang="ru-RU" sz="2000" dirty="0"/>
                    </a:p>
                  </a:txBody>
                  <a:tcPr/>
                </a:tc>
                <a:extLst>
                  <a:ext uri="{0D108BD9-81ED-4DB2-BD59-A6C34878D82A}">
                    <a16:rowId xmlns:a16="http://schemas.microsoft.com/office/drawing/2014/main" val="10004"/>
                  </a:ext>
                </a:extLst>
              </a:tr>
              <a:tr h="370840">
                <a:tc>
                  <a:txBody>
                    <a:bodyPr/>
                    <a:lstStyle/>
                    <a:p>
                      <a:pPr algn="ctr"/>
                      <a:r>
                        <a:rPr lang="ru-RU" sz="2000" dirty="0" smtClean="0"/>
                        <a:t>Разработка ИОМ</a:t>
                      </a:r>
                      <a:endParaRPr lang="ru-RU" sz="2000" dirty="0"/>
                    </a:p>
                  </a:txBody>
                  <a:tcPr/>
                </a:tc>
                <a:extLst>
                  <a:ext uri="{0D108BD9-81ED-4DB2-BD59-A6C34878D82A}">
                    <a16:rowId xmlns:a16="http://schemas.microsoft.com/office/drawing/2014/main" val="10005"/>
                  </a:ext>
                </a:extLst>
              </a:tr>
              <a:tr h="370840">
                <a:tc>
                  <a:txBody>
                    <a:bodyPr/>
                    <a:lstStyle/>
                    <a:p>
                      <a:pPr algn="ctr"/>
                      <a:r>
                        <a:rPr lang="ru-RU" sz="2000" dirty="0" smtClean="0"/>
                        <a:t>Проведение динамического </a:t>
                      </a:r>
                      <a:r>
                        <a:rPr lang="ru-RU" sz="2000" dirty="0" err="1" smtClean="0"/>
                        <a:t>ППк</a:t>
                      </a:r>
                      <a:r>
                        <a:rPr lang="ru-RU" sz="2000" dirty="0" smtClean="0"/>
                        <a:t>, корректировка, дополнение ИОМ</a:t>
                      </a:r>
                      <a:endParaRPr lang="ru-RU" sz="2000" dirty="0"/>
                    </a:p>
                  </a:txBody>
                  <a:tcPr/>
                </a:tc>
                <a:extLst>
                  <a:ext uri="{0D108BD9-81ED-4DB2-BD59-A6C34878D82A}">
                    <a16:rowId xmlns:a16="http://schemas.microsoft.com/office/drawing/2014/main" val="10006"/>
                  </a:ext>
                </a:extLst>
              </a:tr>
              <a:tr h="539962">
                <a:tc>
                  <a:txBody>
                    <a:bodyPr/>
                    <a:lstStyle/>
                    <a:p>
                      <a:pPr algn="ctr"/>
                      <a:r>
                        <a:rPr lang="ru-RU" sz="2000" dirty="0" smtClean="0"/>
                        <a:t>Проведение итогового </a:t>
                      </a:r>
                      <a:r>
                        <a:rPr lang="ru-RU" sz="2000" dirty="0" err="1" smtClean="0"/>
                        <a:t>ППк</a:t>
                      </a:r>
                      <a:endParaRPr lang="ru-RU" sz="2000" dirty="0"/>
                    </a:p>
                  </a:txBody>
                  <a:tcPr/>
                </a:tc>
                <a:extLst>
                  <a:ext uri="{0D108BD9-81ED-4DB2-BD59-A6C34878D82A}">
                    <a16:rowId xmlns:a16="http://schemas.microsoft.com/office/drawing/2014/main" val="10007"/>
                  </a:ext>
                </a:extLst>
              </a:tr>
            </a:tbl>
          </a:graphicData>
        </a:graphic>
      </p:graphicFrame>
      <p:sp>
        <p:nvSpPr>
          <p:cNvPr id="5" name="Заголовок 4"/>
          <p:cNvSpPr>
            <a:spLocks noGrp="1"/>
          </p:cNvSpPr>
          <p:nvPr>
            <p:ph type="title"/>
          </p:nvPr>
        </p:nvSpPr>
        <p:spPr/>
        <p:txBody>
          <a:bodyPr>
            <a:normAutofit fontScale="90000"/>
          </a:bodyPr>
          <a:lstStyle/>
          <a:p>
            <a:r>
              <a:rPr lang="ru-RU" dirty="0" smtClean="0"/>
              <a:t>Алгоритм включения ребёнка в образовательный процесс</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Поведенческие трудности ;</a:t>
            </a: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Трудности адаптационного периода;</a:t>
            </a: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Нехватка специалистов сопровождения;</a:t>
            </a: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Трудности в усвоении содержания учебного материала;</a:t>
            </a: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Трудности в  развитии взаимодействия с другими детьми;</a:t>
            </a: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Формализация полученных знаний;</a:t>
            </a: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Сложности  реализации комплексного подхода к обучению и воспитанию;</a:t>
            </a: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Трудности взаимодействия с семьей ребенка; </a:t>
            </a: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Сложности, вызванные необходимостью реализации индивидуального подхода к </a:t>
            </a:r>
            <a:r>
              <a:rPr lang="ru-RU" sz="2400" dirty="0" smtClean="0">
                <a:solidFill>
                  <a:prstClr val="black"/>
                </a:solidFill>
                <a:latin typeface="Calibri"/>
              </a:rPr>
              <a:t>обучению в рамках ИОМ;</a:t>
            </a:r>
            <a:endParaRPr lang="ru-RU" sz="2400" dirty="0">
              <a:solidFill>
                <a:prstClr val="black"/>
              </a:solidFill>
              <a:latin typeface="Calibri"/>
            </a:endParaRPr>
          </a:p>
          <a:p>
            <a:pPr marL="216000" lvl="0" indent="-216000" algn="just">
              <a:lnSpc>
                <a:spcPct val="90000"/>
              </a:lnSpc>
              <a:spcBef>
                <a:spcPts val="0"/>
              </a:spcBef>
              <a:buClrTx/>
              <a:buSzTx/>
              <a:buFont typeface="Arial" pitchFamily="34" charset="0"/>
              <a:buChar char="•"/>
            </a:pPr>
            <a:r>
              <a:rPr lang="ru-RU" sz="2400" dirty="0">
                <a:solidFill>
                  <a:prstClr val="black"/>
                </a:solidFill>
                <a:latin typeface="Calibri"/>
              </a:rPr>
              <a:t>Недостаточность научно-методической, правовой и материальной базы. </a:t>
            </a:r>
          </a:p>
          <a:p>
            <a:endParaRPr lang="ru-RU" dirty="0"/>
          </a:p>
        </p:txBody>
      </p:sp>
      <p:sp>
        <p:nvSpPr>
          <p:cNvPr id="3" name="Заголовок 2"/>
          <p:cNvSpPr>
            <a:spLocks noGrp="1"/>
          </p:cNvSpPr>
          <p:nvPr>
            <p:ph type="title"/>
          </p:nvPr>
        </p:nvSpPr>
        <p:spPr>
          <a:xfrm>
            <a:off x="544286" y="365126"/>
            <a:ext cx="10243457" cy="945498"/>
          </a:xfrm>
        </p:spPr>
        <p:txBody>
          <a:bodyPr>
            <a:normAutofit fontScale="90000"/>
          </a:bodyPr>
          <a:lstStyle/>
          <a:p>
            <a:r>
              <a:rPr lang="ru-RU" sz="3200" dirty="0" smtClean="0">
                <a:solidFill>
                  <a:schemeClr val="tx1">
                    <a:lumMod val="85000"/>
                    <a:lumOff val="15000"/>
                  </a:schemeClr>
                </a:solidFill>
                <a:effectLst/>
                <a:latin typeface="Century Gothic" pitchFamily="34" charset="0"/>
              </a:rPr>
              <a:t>Типичные </a:t>
            </a:r>
            <a:r>
              <a:rPr lang="ru-RU" sz="3200" dirty="0">
                <a:solidFill>
                  <a:schemeClr val="tx1">
                    <a:lumMod val="85000"/>
                    <a:lumOff val="15000"/>
                  </a:schemeClr>
                </a:solidFill>
                <a:effectLst/>
                <a:latin typeface="Century Gothic" pitchFamily="34" charset="0"/>
              </a:rPr>
              <a:t>трудности </a:t>
            </a:r>
            <a:r>
              <a:rPr lang="ru-RU" sz="3200" dirty="0" smtClean="0">
                <a:solidFill>
                  <a:schemeClr val="tx1">
                    <a:lumMod val="85000"/>
                    <a:lumOff val="15000"/>
                  </a:schemeClr>
                </a:solidFill>
                <a:effectLst/>
                <a:latin typeface="Century Gothic" pitchFamily="34" charset="0"/>
              </a:rPr>
              <a:t>учителей и школы в </a:t>
            </a:r>
            <a:r>
              <a:rPr lang="ru-RU" sz="3200" dirty="0">
                <a:solidFill>
                  <a:schemeClr val="tx1">
                    <a:lumMod val="85000"/>
                    <a:lumOff val="15000"/>
                  </a:schemeClr>
                </a:solidFill>
                <a:effectLst/>
                <a:latin typeface="Century Gothic" pitchFamily="34" charset="0"/>
              </a:rPr>
              <a:t>обучении </a:t>
            </a:r>
            <a:r>
              <a:rPr lang="ru-RU" sz="3200" dirty="0" smtClean="0">
                <a:solidFill>
                  <a:schemeClr val="tx1">
                    <a:lumMod val="85000"/>
                    <a:lumOff val="15000"/>
                  </a:schemeClr>
                </a:solidFill>
                <a:effectLst/>
                <a:latin typeface="Century Gothic" pitchFamily="34" charset="0"/>
              </a:rPr>
              <a:t> детей с   РАС</a:t>
            </a:r>
            <a:endParaRPr lang="ru-RU" dirty="0">
              <a:solidFill>
                <a:schemeClr val="tx1">
                  <a:lumMod val="85000"/>
                  <a:lumOff val="15000"/>
                </a:schemeClr>
              </a:solidFill>
            </a:endParaRPr>
          </a:p>
        </p:txBody>
      </p:sp>
    </p:spTree>
    <p:extLst>
      <p:ext uri="{BB962C8B-B14F-4D97-AF65-F5344CB8AC3E}">
        <p14:creationId xmlns:p14="http://schemas.microsoft.com/office/powerpoint/2010/main" val="3272745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12</a:t>
            </a:fld>
            <a:endParaRPr lang="ru-RU" noProof="0" dirty="0"/>
          </a:p>
        </p:txBody>
      </p:sp>
      <p:sp>
        <p:nvSpPr>
          <p:cNvPr id="5" name="Заголовок 4"/>
          <p:cNvSpPr>
            <a:spLocks noGrp="1"/>
          </p:cNvSpPr>
          <p:nvPr>
            <p:ph type="title"/>
          </p:nvPr>
        </p:nvSpPr>
        <p:spPr/>
        <p:txBody>
          <a:bodyPr>
            <a:noAutofit/>
          </a:bodyPr>
          <a:lstStyle/>
          <a:p>
            <a:r>
              <a:rPr lang="ru-RU" sz="2800" dirty="0" smtClean="0"/>
              <a:t>Специальное оборудование, применяемое для реализации образования для детей с РАС</a:t>
            </a:r>
            <a:endParaRPr lang="ru-RU" sz="2800" dirty="0"/>
          </a:p>
        </p:txBody>
      </p:sp>
      <p:graphicFrame>
        <p:nvGraphicFramePr>
          <p:cNvPr id="6" name="Таблица 5"/>
          <p:cNvGraphicFramePr>
            <a:graphicFrameLocks noGrp="1"/>
          </p:cNvGraphicFramePr>
          <p:nvPr/>
        </p:nvGraphicFramePr>
        <p:xfrm>
          <a:off x="443010" y="1741997"/>
          <a:ext cx="10735734" cy="4794270"/>
        </p:xfrm>
        <a:graphic>
          <a:graphicData uri="http://schemas.openxmlformats.org/drawingml/2006/table">
            <a:tbl>
              <a:tblPr firstRow="1" bandRow="1">
                <a:tableStyleId>{5C22544A-7EE6-4342-B048-85BDC9FD1C3A}</a:tableStyleId>
              </a:tblPr>
              <a:tblGrid>
                <a:gridCol w="2291644">
                  <a:extLst>
                    <a:ext uri="{9D8B030D-6E8A-4147-A177-3AD203B41FA5}">
                      <a16:colId xmlns:a16="http://schemas.microsoft.com/office/drawing/2014/main" val="20000"/>
                    </a:ext>
                  </a:extLst>
                </a:gridCol>
                <a:gridCol w="4865512">
                  <a:extLst>
                    <a:ext uri="{9D8B030D-6E8A-4147-A177-3AD203B41FA5}">
                      <a16:colId xmlns:a16="http://schemas.microsoft.com/office/drawing/2014/main" val="20001"/>
                    </a:ext>
                  </a:extLst>
                </a:gridCol>
                <a:gridCol w="3578578">
                  <a:extLst>
                    <a:ext uri="{9D8B030D-6E8A-4147-A177-3AD203B41FA5}">
                      <a16:colId xmlns:a16="http://schemas.microsoft.com/office/drawing/2014/main" val="20002"/>
                    </a:ext>
                  </a:extLst>
                </a:gridCol>
              </a:tblGrid>
              <a:tr h="572287">
                <a:tc>
                  <a:txBody>
                    <a:bodyPr/>
                    <a:lstStyle/>
                    <a:p>
                      <a:pPr algn="ctr"/>
                      <a:r>
                        <a:rPr lang="ru-RU" sz="1200" dirty="0" smtClean="0"/>
                        <a:t>Наименование оборудования</a:t>
                      </a:r>
                      <a:endParaRPr lang="ru-RU" sz="1200" dirty="0"/>
                    </a:p>
                  </a:txBody>
                  <a:tcPr/>
                </a:tc>
                <a:tc>
                  <a:txBody>
                    <a:bodyPr/>
                    <a:lstStyle/>
                    <a:p>
                      <a:pPr algn="ctr"/>
                      <a:r>
                        <a:rPr lang="ru-RU" sz="1400" dirty="0" smtClean="0"/>
                        <a:t>Область применения</a:t>
                      </a:r>
                      <a:endParaRPr lang="ru-RU" sz="1400" dirty="0"/>
                    </a:p>
                  </a:txBody>
                  <a:tcPr/>
                </a:tc>
                <a:tc>
                  <a:txBody>
                    <a:bodyPr/>
                    <a:lstStyle/>
                    <a:p>
                      <a:pPr algn="ctr"/>
                      <a:r>
                        <a:rPr lang="ru-RU" dirty="0" smtClean="0"/>
                        <a:t>Внешний вид</a:t>
                      </a:r>
                      <a:endParaRPr lang="ru-RU" dirty="0"/>
                    </a:p>
                  </a:txBody>
                  <a:tcPr/>
                </a:tc>
                <a:extLst>
                  <a:ext uri="{0D108BD9-81ED-4DB2-BD59-A6C34878D82A}">
                    <a16:rowId xmlns:a16="http://schemas.microsoft.com/office/drawing/2014/main" val="10000"/>
                  </a:ext>
                </a:extLst>
              </a:tr>
              <a:tr h="2043881">
                <a:tc>
                  <a:txBody>
                    <a:bodyPr/>
                    <a:lstStyle/>
                    <a:p>
                      <a:pPr algn="ctr"/>
                      <a:r>
                        <a:rPr lang="ru-RU" sz="1600" b="1" i="0" kern="1200" dirty="0" smtClean="0">
                          <a:solidFill>
                            <a:schemeClr val="dk1"/>
                          </a:solidFill>
                          <a:latin typeface="+mn-lt"/>
                          <a:ea typeface="+mn-ea"/>
                          <a:cs typeface="+mn-cs"/>
                        </a:rPr>
                        <a:t>Портативный коммуникатор</a:t>
                      </a:r>
                    </a:p>
                    <a:p>
                      <a:pPr algn="ctr"/>
                      <a:endParaRPr lang="ru-RU" sz="1200" dirty="0"/>
                    </a:p>
                  </a:txBody>
                  <a:tcPr/>
                </a:tc>
                <a:tc>
                  <a:txBody>
                    <a:bodyPr/>
                    <a:lstStyle/>
                    <a:p>
                      <a:pPr algn="just"/>
                      <a:r>
                        <a:rPr lang="ru-RU" sz="1400" b="0" i="0" kern="1200" dirty="0" smtClean="0">
                          <a:solidFill>
                            <a:schemeClr val="dk1"/>
                          </a:solidFill>
                          <a:latin typeface="+mn-lt"/>
                          <a:ea typeface="+mn-ea"/>
                          <a:cs typeface="+mn-cs"/>
                        </a:rPr>
                        <a:t>Данный портативный коммуникатор является универсальным — его можно носить как на запястье (предплечье или ноге), так и закрепить на коляске.</a:t>
                      </a:r>
                      <a:endParaRPr lang="ru-RU" sz="1050" dirty="0"/>
                    </a:p>
                  </a:txBody>
                  <a:tcPr/>
                </a:tc>
                <a:tc>
                  <a:txBody>
                    <a:bodyPr/>
                    <a:lstStyle/>
                    <a:p>
                      <a:pPr algn="ctr"/>
                      <a:endParaRPr lang="ru-RU" dirty="0"/>
                    </a:p>
                  </a:txBody>
                  <a:tcPr/>
                </a:tc>
                <a:extLst>
                  <a:ext uri="{0D108BD9-81ED-4DB2-BD59-A6C34878D82A}">
                    <a16:rowId xmlns:a16="http://schemas.microsoft.com/office/drawing/2014/main" val="10001"/>
                  </a:ext>
                </a:extLst>
              </a:tr>
              <a:tr h="2178102">
                <a:tc>
                  <a:txBody>
                    <a:bodyPr/>
                    <a:lstStyle/>
                    <a:p>
                      <a:pPr algn="ctr"/>
                      <a:r>
                        <a:rPr lang="ru-RU" sz="1600" b="1" i="0" kern="1200" dirty="0" smtClean="0">
                          <a:solidFill>
                            <a:schemeClr val="dk1"/>
                          </a:solidFill>
                          <a:latin typeface="+mn-lt"/>
                          <a:ea typeface="+mn-ea"/>
                          <a:cs typeface="+mn-cs"/>
                        </a:rPr>
                        <a:t>Дары </a:t>
                      </a:r>
                      <a:r>
                        <a:rPr lang="ru-RU" sz="1600" b="1" i="0" kern="1200" dirty="0" err="1" smtClean="0">
                          <a:solidFill>
                            <a:schemeClr val="dk1"/>
                          </a:solidFill>
                          <a:latin typeface="+mn-lt"/>
                          <a:ea typeface="+mn-ea"/>
                          <a:cs typeface="+mn-cs"/>
                        </a:rPr>
                        <a:t>Фрёбеля</a:t>
                      </a:r>
                      <a:endParaRPr lang="ru-RU" sz="1600" b="1" i="0" kern="1200" dirty="0" smtClean="0">
                        <a:solidFill>
                          <a:schemeClr val="dk1"/>
                        </a:solidFill>
                        <a:latin typeface="+mn-lt"/>
                        <a:ea typeface="+mn-ea"/>
                        <a:cs typeface="+mn-cs"/>
                      </a:endParaRPr>
                    </a:p>
                    <a:p>
                      <a:pPr algn="ctr"/>
                      <a:endParaRPr lang="ru-RU" sz="1600" b="1" dirty="0"/>
                    </a:p>
                  </a:txBody>
                  <a:tcPr/>
                </a:tc>
                <a:tc>
                  <a:txBody>
                    <a:bodyPr/>
                    <a:lstStyle/>
                    <a:p>
                      <a:pPr algn="just"/>
                      <a:r>
                        <a:rPr lang="ru-RU" sz="1400" b="0" i="0" kern="1200" dirty="0" smtClean="0">
                          <a:solidFill>
                            <a:schemeClr val="dk1"/>
                          </a:solidFill>
                          <a:latin typeface="+mn-lt"/>
                          <a:ea typeface="+mn-ea"/>
                          <a:cs typeface="+mn-cs"/>
                        </a:rPr>
                        <a:t>Набор может быть использован для социально-коммуникативного развития, познавательного развития,  речевого развития, художественно-эстетического развития, физического развития.</a:t>
                      </a:r>
                      <a:endParaRPr lang="ru-RU" sz="1050" dirty="0"/>
                    </a:p>
                  </a:txBody>
                  <a:tcPr/>
                </a:tc>
                <a:tc>
                  <a:txBody>
                    <a:bodyPr/>
                    <a:lstStyle/>
                    <a:p>
                      <a:pPr algn="ctr"/>
                      <a:endParaRPr lang="ru-RU" dirty="0"/>
                    </a:p>
                  </a:txBody>
                  <a:tcPr/>
                </a:tc>
                <a:extLst>
                  <a:ext uri="{0D108BD9-81ED-4DB2-BD59-A6C34878D82A}">
                    <a16:rowId xmlns:a16="http://schemas.microsoft.com/office/drawing/2014/main" val="10002"/>
                  </a:ext>
                </a:extLst>
              </a:tr>
            </a:tbl>
          </a:graphicData>
        </a:graphic>
      </p:graphicFrame>
      <p:pic>
        <p:nvPicPr>
          <p:cNvPr id="7" name="Рисунок 6" descr="supertalker_01.jpg"/>
          <p:cNvPicPr>
            <a:picLocks noChangeAspect="1"/>
          </p:cNvPicPr>
          <p:nvPr/>
        </p:nvPicPr>
        <p:blipFill>
          <a:blip r:embed="rId2"/>
          <a:stretch>
            <a:fillRect/>
          </a:stretch>
        </p:blipFill>
        <p:spPr>
          <a:xfrm>
            <a:off x="8568266" y="2370667"/>
            <a:ext cx="1443566" cy="1443566"/>
          </a:xfrm>
          <a:prstGeom prst="rect">
            <a:avLst/>
          </a:prstGeom>
        </p:spPr>
      </p:pic>
      <p:pic>
        <p:nvPicPr>
          <p:cNvPr id="8" name="Рисунок 7" descr="f1fd57363b4695da91e07e3f92eb9adf.jpg"/>
          <p:cNvPicPr>
            <a:picLocks noChangeAspect="1"/>
          </p:cNvPicPr>
          <p:nvPr/>
        </p:nvPicPr>
        <p:blipFill>
          <a:blip r:embed="rId3"/>
          <a:stretch>
            <a:fillRect/>
          </a:stretch>
        </p:blipFill>
        <p:spPr>
          <a:xfrm>
            <a:off x="8568266" y="4483417"/>
            <a:ext cx="1453119" cy="18073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13</a:t>
            </a:fld>
            <a:endParaRPr lang="ru-RU" noProof="0" dirty="0"/>
          </a:p>
        </p:txBody>
      </p:sp>
      <p:sp>
        <p:nvSpPr>
          <p:cNvPr id="5" name="Заголовок 4"/>
          <p:cNvSpPr>
            <a:spLocks noGrp="1"/>
          </p:cNvSpPr>
          <p:nvPr>
            <p:ph type="title"/>
          </p:nvPr>
        </p:nvSpPr>
        <p:spPr/>
        <p:txBody>
          <a:bodyPr>
            <a:noAutofit/>
          </a:bodyPr>
          <a:lstStyle/>
          <a:p>
            <a:r>
              <a:rPr lang="ru-RU" sz="2800" dirty="0" smtClean="0"/>
              <a:t>Специальное оборудование, применяемое для реализации образования для детей с РАС</a:t>
            </a:r>
            <a:endParaRPr lang="ru-RU" sz="2800" dirty="0"/>
          </a:p>
        </p:txBody>
      </p:sp>
      <p:graphicFrame>
        <p:nvGraphicFramePr>
          <p:cNvPr id="6" name="Таблица 5"/>
          <p:cNvGraphicFramePr>
            <a:graphicFrameLocks noGrp="1"/>
          </p:cNvGraphicFramePr>
          <p:nvPr/>
        </p:nvGraphicFramePr>
        <p:xfrm>
          <a:off x="443010" y="1741997"/>
          <a:ext cx="10735734" cy="4794270"/>
        </p:xfrm>
        <a:graphic>
          <a:graphicData uri="http://schemas.openxmlformats.org/drawingml/2006/table">
            <a:tbl>
              <a:tblPr firstRow="1" bandRow="1">
                <a:tableStyleId>{5C22544A-7EE6-4342-B048-85BDC9FD1C3A}</a:tableStyleId>
              </a:tblPr>
              <a:tblGrid>
                <a:gridCol w="2291644">
                  <a:extLst>
                    <a:ext uri="{9D8B030D-6E8A-4147-A177-3AD203B41FA5}">
                      <a16:colId xmlns:a16="http://schemas.microsoft.com/office/drawing/2014/main" val="20000"/>
                    </a:ext>
                  </a:extLst>
                </a:gridCol>
                <a:gridCol w="4865512">
                  <a:extLst>
                    <a:ext uri="{9D8B030D-6E8A-4147-A177-3AD203B41FA5}">
                      <a16:colId xmlns:a16="http://schemas.microsoft.com/office/drawing/2014/main" val="20001"/>
                    </a:ext>
                  </a:extLst>
                </a:gridCol>
                <a:gridCol w="3578578">
                  <a:extLst>
                    <a:ext uri="{9D8B030D-6E8A-4147-A177-3AD203B41FA5}">
                      <a16:colId xmlns:a16="http://schemas.microsoft.com/office/drawing/2014/main" val="20002"/>
                    </a:ext>
                  </a:extLst>
                </a:gridCol>
              </a:tblGrid>
              <a:tr h="572287">
                <a:tc>
                  <a:txBody>
                    <a:bodyPr/>
                    <a:lstStyle/>
                    <a:p>
                      <a:pPr algn="ctr"/>
                      <a:r>
                        <a:rPr lang="ru-RU" sz="1200" dirty="0" smtClean="0"/>
                        <a:t>Наименование оборудования</a:t>
                      </a:r>
                      <a:endParaRPr lang="ru-RU" sz="1200" dirty="0"/>
                    </a:p>
                  </a:txBody>
                  <a:tcPr/>
                </a:tc>
                <a:tc>
                  <a:txBody>
                    <a:bodyPr/>
                    <a:lstStyle/>
                    <a:p>
                      <a:pPr algn="ctr"/>
                      <a:r>
                        <a:rPr lang="ru-RU" sz="1400" dirty="0" smtClean="0"/>
                        <a:t>Область применения</a:t>
                      </a:r>
                      <a:r>
                        <a:rPr lang="en-US" sz="1400" dirty="0" smtClean="0"/>
                        <a:t>/</a:t>
                      </a:r>
                      <a:r>
                        <a:rPr lang="ru-RU" sz="1400" dirty="0" smtClean="0"/>
                        <a:t>характеристика</a:t>
                      </a:r>
                      <a:endParaRPr lang="ru-RU" sz="1400" dirty="0"/>
                    </a:p>
                  </a:txBody>
                  <a:tcPr/>
                </a:tc>
                <a:tc>
                  <a:txBody>
                    <a:bodyPr/>
                    <a:lstStyle/>
                    <a:p>
                      <a:pPr algn="ctr"/>
                      <a:r>
                        <a:rPr lang="ru-RU" dirty="0" smtClean="0"/>
                        <a:t>Внешний вид</a:t>
                      </a:r>
                      <a:endParaRPr lang="ru-RU" dirty="0"/>
                    </a:p>
                  </a:txBody>
                  <a:tcPr/>
                </a:tc>
                <a:extLst>
                  <a:ext uri="{0D108BD9-81ED-4DB2-BD59-A6C34878D82A}">
                    <a16:rowId xmlns:a16="http://schemas.microsoft.com/office/drawing/2014/main" val="10000"/>
                  </a:ext>
                </a:extLst>
              </a:tr>
              <a:tr h="2043881">
                <a:tc>
                  <a:txBody>
                    <a:bodyPr/>
                    <a:lstStyle/>
                    <a:p>
                      <a:pPr algn="ctr"/>
                      <a:r>
                        <a:rPr lang="ru-RU" sz="1600" b="1" i="0" kern="1200" dirty="0" smtClean="0">
                          <a:solidFill>
                            <a:schemeClr val="dk1"/>
                          </a:solidFill>
                          <a:latin typeface="+mn-lt"/>
                          <a:ea typeface="+mn-ea"/>
                          <a:cs typeface="+mn-cs"/>
                        </a:rPr>
                        <a:t>Обучающий набор игр для детей с аутизмом</a:t>
                      </a:r>
                      <a:endParaRPr lang="ru-RU" sz="1100" b="1" dirty="0"/>
                    </a:p>
                  </a:txBody>
                  <a:tcPr/>
                </a:tc>
                <a:tc>
                  <a:txBody>
                    <a:bodyPr/>
                    <a:lstStyle/>
                    <a:p>
                      <a:pPr algn="just"/>
                      <a:r>
                        <a:rPr lang="ru-RU" sz="1400" b="0" i="0" kern="1200" dirty="0" smtClean="0">
                          <a:solidFill>
                            <a:schemeClr val="dk1"/>
                          </a:solidFill>
                          <a:latin typeface="+mn-lt"/>
                          <a:ea typeface="+mn-ea"/>
                          <a:cs typeface="+mn-cs"/>
                        </a:rPr>
                        <a:t>Обучающий коммуникатор со съемными символами.</a:t>
                      </a:r>
                    </a:p>
                    <a:p>
                      <a:pPr algn="just"/>
                      <a:r>
                        <a:rPr lang="ru-RU" sz="1400" b="0" i="0" kern="1200" dirty="0" smtClean="0">
                          <a:solidFill>
                            <a:schemeClr val="dk1"/>
                          </a:solidFill>
                          <a:latin typeface="+mn-lt"/>
                          <a:ea typeface="+mn-ea"/>
                          <a:cs typeface="+mn-cs"/>
                        </a:rPr>
                        <a:t>Сенсомоторная труба</a:t>
                      </a:r>
                    </a:p>
                    <a:p>
                      <a:pPr algn="just"/>
                      <a:r>
                        <a:rPr lang="ru-RU" sz="1400" b="0" i="0" kern="1200" dirty="0" smtClean="0">
                          <a:solidFill>
                            <a:schemeClr val="dk1"/>
                          </a:solidFill>
                          <a:latin typeface="+mn-lt"/>
                          <a:ea typeface="+mn-ea"/>
                          <a:cs typeface="+mn-cs"/>
                        </a:rPr>
                        <a:t>Настенное расписание уроков </a:t>
                      </a:r>
                    </a:p>
                    <a:p>
                      <a:pPr algn="just"/>
                      <a:r>
                        <a:rPr lang="ru-RU" sz="1400" b="0" i="0" kern="1200" dirty="0" smtClean="0">
                          <a:solidFill>
                            <a:schemeClr val="dk1"/>
                          </a:solidFill>
                          <a:latin typeface="+mn-lt"/>
                          <a:ea typeface="+mn-ea"/>
                          <a:cs typeface="+mn-cs"/>
                        </a:rPr>
                        <a:t>Утяжеленный коврик</a:t>
                      </a:r>
                    </a:p>
                    <a:p>
                      <a:pPr algn="just"/>
                      <a:r>
                        <a:rPr lang="ru-RU" sz="1400" b="0" i="0" kern="1200" dirty="0" err="1" smtClean="0">
                          <a:solidFill>
                            <a:schemeClr val="dk1"/>
                          </a:solidFill>
                          <a:latin typeface="+mn-lt"/>
                          <a:ea typeface="+mn-ea"/>
                          <a:cs typeface="+mn-cs"/>
                        </a:rPr>
                        <a:t>Массажёр</a:t>
                      </a:r>
                      <a:r>
                        <a:rPr lang="ru-RU" sz="1400" b="0" i="0" kern="1200" dirty="0" smtClean="0">
                          <a:solidFill>
                            <a:schemeClr val="dk1"/>
                          </a:solidFill>
                          <a:latin typeface="+mn-lt"/>
                          <a:ea typeface="+mn-ea"/>
                          <a:cs typeface="+mn-cs"/>
                        </a:rPr>
                        <a:t> </a:t>
                      </a:r>
                      <a:r>
                        <a:rPr lang="en-US" sz="1400" b="0" i="0" kern="1200" dirty="0" smtClean="0">
                          <a:solidFill>
                            <a:schemeClr val="dk1"/>
                          </a:solidFill>
                          <a:latin typeface="+mn-lt"/>
                          <a:ea typeface="+mn-ea"/>
                          <a:cs typeface="+mn-cs"/>
                        </a:rPr>
                        <a:t>Twisty</a:t>
                      </a:r>
                      <a:endParaRPr lang="ru-RU" sz="1400" b="0" i="0" kern="1200" dirty="0" smtClean="0">
                        <a:solidFill>
                          <a:schemeClr val="dk1"/>
                        </a:solidFill>
                        <a:latin typeface="+mn-lt"/>
                        <a:ea typeface="+mn-ea"/>
                        <a:cs typeface="+mn-cs"/>
                      </a:endParaRPr>
                    </a:p>
                    <a:p>
                      <a:pPr algn="just"/>
                      <a:r>
                        <a:rPr lang="ru-RU" sz="1400" b="0" i="0" kern="1200" dirty="0" smtClean="0">
                          <a:solidFill>
                            <a:schemeClr val="dk1"/>
                          </a:solidFill>
                          <a:latin typeface="+mn-lt"/>
                          <a:ea typeface="+mn-ea"/>
                          <a:cs typeface="+mn-cs"/>
                        </a:rPr>
                        <a:t>Большой таймер с часами</a:t>
                      </a:r>
                      <a:endParaRPr lang="ru-RU" sz="900" b="0" dirty="0"/>
                    </a:p>
                  </a:txBody>
                  <a:tcPr/>
                </a:tc>
                <a:tc>
                  <a:txBody>
                    <a:bodyPr/>
                    <a:lstStyle/>
                    <a:p>
                      <a:pPr algn="ctr"/>
                      <a:endParaRPr lang="ru-RU" dirty="0"/>
                    </a:p>
                  </a:txBody>
                  <a:tcPr/>
                </a:tc>
                <a:extLst>
                  <a:ext uri="{0D108BD9-81ED-4DB2-BD59-A6C34878D82A}">
                    <a16:rowId xmlns:a16="http://schemas.microsoft.com/office/drawing/2014/main" val="10001"/>
                  </a:ext>
                </a:extLst>
              </a:tr>
              <a:tr h="21781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i="0" kern="1200" dirty="0" smtClean="0">
                          <a:solidFill>
                            <a:schemeClr val="dk1"/>
                          </a:solidFill>
                          <a:latin typeface="+mn-lt"/>
                          <a:ea typeface="+mn-ea"/>
                          <a:cs typeface="+mn-cs"/>
                        </a:rPr>
                        <a:t>Тактильно-развивающая панель</a:t>
                      </a:r>
                    </a:p>
                    <a:p>
                      <a:pPr algn="ctr"/>
                      <a:endParaRPr lang="ru-RU" sz="1600" b="1" dirty="0"/>
                    </a:p>
                  </a:txBody>
                  <a:tcPr/>
                </a:tc>
                <a:tc>
                  <a:txBody>
                    <a:bodyPr/>
                    <a:lstStyle/>
                    <a:p>
                      <a:pPr algn="just"/>
                      <a:r>
                        <a:rPr lang="ru-RU" sz="1400" b="0" i="0" kern="1200" dirty="0" smtClean="0">
                          <a:solidFill>
                            <a:schemeClr val="dk1"/>
                          </a:solidFill>
                          <a:latin typeface="+mn-lt"/>
                          <a:ea typeface="+mn-ea"/>
                          <a:cs typeface="+mn-cs"/>
                        </a:rPr>
                        <a:t>Представляет собой деревянную панель с дверками и набором задвижек, крючков, шпингалетов и замков. Для того, чтобы открыть одну из дверок, необходимо открыть либо тот, либо иной замок или задвижку. Крепится к стене.</a:t>
                      </a:r>
                      <a:endParaRPr lang="ru-RU" sz="900" dirty="0"/>
                    </a:p>
                  </a:txBody>
                  <a:tcPr/>
                </a:tc>
                <a:tc>
                  <a:txBody>
                    <a:bodyPr/>
                    <a:lstStyle/>
                    <a:p>
                      <a:pPr algn="ctr"/>
                      <a:endParaRPr lang="ru-RU" dirty="0"/>
                    </a:p>
                  </a:txBody>
                  <a:tcPr/>
                </a:tc>
                <a:extLst>
                  <a:ext uri="{0D108BD9-81ED-4DB2-BD59-A6C34878D82A}">
                    <a16:rowId xmlns:a16="http://schemas.microsoft.com/office/drawing/2014/main" val="10002"/>
                  </a:ext>
                </a:extLst>
              </a:tr>
            </a:tbl>
          </a:graphicData>
        </a:graphic>
      </p:graphicFrame>
      <p:pic>
        <p:nvPicPr>
          <p:cNvPr id="9" name="Рисунок 8" descr="Снимок.JPG"/>
          <p:cNvPicPr>
            <a:picLocks noChangeAspect="1"/>
          </p:cNvPicPr>
          <p:nvPr/>
        </p:nvPicPr>
        <p:blipFill>
          <a:blip r:embed="rId2"/>
          <a:stretch>
            <a:fillRect/>
          </a:stretch>
        </p:blipFill>
        <p:spPr>
          <a:xfrm>
            <a:off x="8014547" y="2446867"/>
            <a:ext cx="2607415" cy="1836208"/>
          </a:xfrm>
          <a:prstGeom prst="rect">
            <a:avLst/>
          </a:prstGeom>
        </p:spPr>
      </p:pic>
      <p:pic>
        <p:nvPicPr>
          <p:cNvPr id="10" name="Рисунок 9" descr="Снимок.JPG"/>
          <p:cNvPicPr>
            <a:picLocks noChangeAspect="1"/>
          </p:cNvPicPr>
          <p:nvPr/>
        </p:nvPicPr>
        <p:blipFill>
          <a:blip r:embed="rId3"/>
          <a:stretch>
            <a:fillRect/>
          </a:stretch>
        </p:blipFill>
        <p:spPr>
          <a:xfrm>
            <a:off x="8478113" y="4512732"/>
            <a:ext cx="1818941" cy="18790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14</a:t>
            </a:fld>
            <a:endParaRPr lang="ru-RU" noProof="0" dirty="0"/>
          </a:p>
        </p:txBody>
      </p:sp>
      <p:sp>
        <p:nvSpPr>
          <p:cNvPr id="5" name="Заголовок 4"/>
          <p:cNvSpPr>
            <a:spLocks noGrp="1"/>
          </p:cNvSpPr>
          <p:nvPr>
            <p:ph type="title"/>
          </p:nvPr>
        </p:nvSpPr>
        <p:spPr/>
        <p:txBody>
          <a:bodyPr>
            <a:noAutofit/>
          </a:bodyPr>
          <a:lstStyle/>
          <a:p>
            <a:r>
              <a:rPr lang="ru-RU" sz="2800" dirty="0" smtClean="0"/>
              <a:t>Специальное оборудование, применяемое для реализации образования для детей с РАС</a:t>
            </a:r>
            <a:endParaRPr lang="ru-RU" sz="2800" dirty="0"/>
          </a:p>
        </p:txBody>
      </p:sp>
      <p:graphicFrame>
        <p:nvGraphicFramePr>
          <p:cNvPr id="6" name="Таблица 5"/>
          <p:cNvGraphicFramePr>
            <a:graphicFrameLocks noGrp="1"/>
          </p:cNvGraphicFramePr>
          <p:nvPr/>
        </p:nvGraphicFramePr>
        <p:xfrm>
          <a:off x="443010" y="1741997"/>
          <a:ext cx="10735734" cy="4133870"/>
        </p:xfrm>
        <a:graphic>
          <a:graphicData uri="http://schemas.openxmlformats.org/drawingml/2006/table">
            <a:tbl>
              <a:tblPr firstRow="1" bandRow="1">
                <a:tableStyleId>{5C22544A-7EE6-4342-B048-85BDC9FD1C3A}</a:tableStyleId>
              </a:tblPr>
              <a:tblGrid>
                <a:gridCol w="2291644">
                  <a:extLst>
                    <a:ext uri="{9D8B030D-6E8A-4147-A177-3AD203B41FA5}">
                      <a16:colId xmlns:a16="http://schemas.microsoft.com/office/drawing/2014/main" val="20000"/>
                    </a:ext>
                  </a:extLst>
                </a:gridCol>
                <a:gridCol w="4865512">
                  <a:extLst>
                    <a:ext uri="{9D8B030D-6E8A-4147-A177-3AD203B41FA5}">
                      <a16:colId xmlns:a16="http://schemas.microsoft.com/office/drawing/2014/main" val="20001"/>
                    </a:ext>
                  </a:extLst>
                </a:gridCol>
                <a:gridCol w="3578578">
                  <a:extLst>
                    <a:ext uri="{9D8B030D-6E8A-4147-A177-3AD203B41FA5}">
                      <a16:colId xmlns:a16="http://schemas.microsoft.com/office/drawing/2014/main" val="20002"/>
                    </a:ext>
                  </a:extLst>
                </a:gridCol>
              </a:tblGrid>
              <a:tr h="493456">
                <a:tc>
                  <a:txBody>
                    <a:bodyPr/>
                    <a:lstStyle/>
                    <a:p>
                      <a:pPr algn="ctr"/>
                      <a:r>
                        <a:rPr lang="ru-RU" sz="1200" dirty="0" smtClean="0"/>
                        <a:t>Наименование оборудования</a:t>
                      </a:r>
                      <a:endParaRPr lang="ru-RU" sz="1200" dirty="0"/>
                    </a:p>
                  </a:txBody>
                  <a:tcPr/>
                </a:tc>
                <a:tc>
                  <a:txBody>
                    <a:bodyPr/>
                    <a:lstStyle/>
                    <a:p>
                      <a:pPr algn="ctr"/>
                      <a:r>
                        <a:rPr lang="ru-RU" sz="1400" dirty="0" smtClean="0"/>
                        <a:t>Область применения</a:t>
                      </a:r>
                      <a:r>
                        <a:rPr lang="en-US" sz="1400" dirty="0" smtClean="0"/>
                        <a:t>/</a:t>
                      </a:r>
                      <a:r>
                        <a:rPr lang="ru-RU" sz="1400" dirty="0" smtClean="0"/>
                        <a:t>характеристика</a:t>
                      </a:r>
                      <a:endParaRPr lang="ru-RU" sz="1400" dirty="0"/>
                    </a:p>
                  </a:txBody>
                  <a:tcPr/>
                </a:tc>
                <a:tc>
                  <a:txBody>
                    <a:bodyPr/>
                    <a:lstStyle/>
                    <a:p>
                      <a:pPr algn="ctr"/>
                      <a:r>
                        <a:rPr lang="ru-RU" dirty="0" smtClean="0"/>
                        <a:t>Внешний вид</a:t>
                      </a:r>
                      <a:endParaRPr lang="ru-RU" dirty="0"/>
                    </a:p>
                  </a:txBody>
                  <a:tcPr/>
                </a:tc>
                <a:extLst>
                  <a:ext uri="{0D108BD9-81ED-4DB2-BD59-A6C34878D82A}">
                    <a16:rowId xmlns:a16="http://schemas.microsoft.com/office/drawing/2014/main" val="10000"/>
                  </a:ext>
                </a:extLst>
              </a:tr>
              <a:tr h="1762341">
                <a:tc>
                  <a:txBody>
                    <a:bodyPr/>
                    <a:lstStyle/>
                    <a:p>
                      <a:pPr algn="ctr"/>
                      <a:r>
                        <a:rPr lang="ru-RU" sz="1600" b="1" i="0" kern="1200" dirty="0" smtClean="0">
                          <a:solidFill>
                            <a:schemeClr val="dk1"/>
                          </a:solidFill>
                          <a:latin typeface="+mn-lt"/>
                          <a:ea typeface="+mn-ea"/>
                          <a:cs typeface="+mn-cs"/>
                        </a:rPr>
                        <a:t>Набор тактильных мешочков с цифрами</a:t>
                      </a:r>
                      <a:endParaRPr lang="ru-RU" sz="1600" b="1" i="0" kern="1200" dirty="0">
                        <a:solidFill>
                          <a:schemeClr val="dk1"/>
                        </a:solidFill>
                        <a:latin typeface="+mn-lt"/>
                        <a:ea typeface="+mn-ea"/>
                        <a:cs typeface="+mn-cs"/>
                      </a:endParaRPr>
                    </a:p>
                  </a:txBody>
                  <a:tcPr/>
                </a:tc>
                <a:tc>
                  <a:txBody>
                    <a:bodyPr/>
                    <a:lstStyle/>
                    <a:p>
                      <a:pPr algn="just"/>
                      <a:r>
                        <a:rPr lang="ru-RU" sz="1400" b="0" i="0" kern="1200" dirty="0" smtClean="0">
                          <a:solidFill>
                            <a:schemeClr val="dk1"/>
                          </a:solidFill>
                          <a:latin typeface="+mn-lt"/>
                          <a:ea typeface="+mn-ea"/>
                          <a:cs typeface="+mn-cs"/>
                        </a:rPr>
                        <a:t>Тактильные мешочки можно использовать для изучения счета, цвета, а также для развития тактильного восприятия и других навыков. На каждом мешочке есть специальные точки, которые облегчают чтение цифр.</a:t>
                      </a:r>
                      <a:endParaRPr lang="ru-RU" sz="700" b="0" dirty="0"/>
                    </a:p>
                  </a:txBody>
                  <a:tcPr/>
                </a:tc>
                <a:tc>
                  <a:txBody>
                    <a:bodyPr/>
                    <a:lstStyle/>
                    <a:p>
                      <a:pPr algn="ctr"/>
                      <a:endParaRPr lang="ru-RU" dirty="0"/>
                    </a:p>
                  </a:txBody>
                  <a:tcPr/>
                </a:tc>
                <a:extLst>
                  <a:ext uri="{0D108BD9-81ED-4DB2-BD59-A6C34878D82A}">
                    <a16:rowId xmlns:a16="http://schemas.microsoft.com/office/drawing/2014/main" val="10001"/>
                  </a:ext>
                </a:extLst>
              </a:tr>
              <a:tr h="1878073">
                <a:tc>
                  <a:txBody>
                    <a:bodyPr/>
                    <a:lstStyle/>
                    <a:p>
                      <a:pPr algn="ctr"/>
                      <a:r>
                        <a:rPr lang="ru-RU" sz="1600" b="1" i="0" kern="1200" dirty="0" smtClean="0">
                          <a:solidFill>
                            <a:schemeClr val="dk1"/>
                          </a:solidFill>
                          <a:latin typeface="+mn-lt"/>
                          <a:ea typeface="+mn-ea"/>
                          <a:cs typeface="+mn-cs"/>
                        </a:rPr>
                        <a:t>Утяжеленная подушечка</a:t>
                      </a:r>
                    </a:p>
                    <a:p>
                      <a:pPr algn="ctr"/>
                      <a:endParaRPr lang="ru-RU" sz="1600" b="1" dirty="0"/>
                    </a:p>
                  </a:txBody>
                  <a:tcPr/>
                </a:tc>
                <a:tc>
                  <a:txBody>
                    <a:bodyPr/>
                    <a:lstStyle/>
                    <a:p>
                      <a:pPr algn="just"/>
                      <a:r>
                        <a:rPr lang="ru-RU" sz="1400" b="0" i="0" kern="1200" dirty="0" smtClean="0">
                          <a:solidFill>
                            <a:schemeClr val="dk1"/>
                          </a:solidFill>
                          <a:latin typeface="+mn-lt"/>
                          <a:ea typeface="+mn-ea"/>
                          <a:cs typeface="+mn-cs"/>
                        </a:rPr>
                        <a:t>Используются в терапии и реабилитации. Подходит для воздействия на верхние и нижние конечности.</a:t>
                      </a:r>
                      <a:endParaRPr lang="ru-RU" sz="700" dirty="0"/>
                    </a:p>
                  </a:txBody>
                  <a:tcPr/>
                </a:tc>
                <a:tc>
                  <a:txBody>
                    <a:bodyPr/>
                    <a:lstStyle/>
                    <a:p>
                      <a:pPr algn="ctr"/>
                      <a:endParaRPr lang="ru-RU" dirty="0"/>
                    </a:p>
                  </a:txBody>
                  <a:tcPr/>
                </a:tc>
                <a:extLst>
                  <a:ext uri="{0D108BD9-81ED-4DB2-BD59-A6C34878D82A}">
                    <a16:rowId xmlns:a16="http://schemas.microsoft.com/office/drawing/2014/main" val="10002"/>
                  </a:ext>
                </a:extLst>
              </a:tr>
            </a:tbl>
          </a:graphicData>
        </a:graphic>
      </p:graphicFrame>
      <p:pic>
        <p:nvPicPr>
          <p:cNvPr id="7" name="Рисунок 6" descr="Снимок.JPG"/>
          <p:cNvPicPr>
            <a:picLocks noChangeAspect="1"/>
          </p:cNvPicPr>
          <p:nvPr/>
        </p:nvPicPr>
        <p:blipFill>
          <a:blip r:embed="rId2"/>
          <a:stretch>
            <a:fillRect/>
          </a:stretch>
        </p:blipFill>
        <p:spPr>
          <a:xfrm>
            <a:off x="8664045" y="2543175"/>
            <a:ext cx="1400175" cy="1466850"/>
          </a:xfrm>
          <a:prstGeom prst="rect">
            <a:avLst/>
          </a:prstGeom>
        </p:spPr>
      </p:pic>
      <p:pic>
        <p:nvPicPr>
          <p:cNvPr id="8" name="Рисунок 7" descr="Снимок.JPG"/>
          <p:cNvPicPr>
            <a:picLocks noChangeAspect="1"/>
          </p:cNvPicPr>
          <p:nvPr/>
        </p:nvPicPr>
        <p:blipFill>
          <a:blip r:embed="rId3"/>
          <a:stretch>
            <a:fillRect/>
          </a:stretch>
        </p:blipFill>
        <p:spPr>
          <a:xfrm>
            <a:off x="8653992" y="4576762"/>
            <a:ext cx="1200150" cy="10572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9321800" y="334964"/>
            <a:ext cx="2347384" cy="936625"/>
          </a:xfrm>
          <a:prstGeom prst="rect">
            <a:avLst/>
          </a:prstGeom>
          <a:noFill/>
          <a:ln w="12700">
            <a:noFill/>
            <a:miter lim="800000"/>
            <a:headEnd/>
            <a:tailEnd/>
          </a:ln>
        </p:spPr>
      </p:pic>
      <p:pic>
        <p:nvPicPr>
          <p:cNvPr id="5" name="Picture 2" descr="E:\Pictures\Сенсорика\52(1).jpg"/>
          <p:cNvPicPr>
            <a:picLocks noChangeAspect="1" noChangeArrowheads="1"/>
          </p:cNvPicPr>
          <p:nvPr/>
        </p:nvPicPr>
        <p:blipFill>
          <a:blip r:embed="rId4" cstate="print"/>
          <a:srcRect/>
          <a:stretch>
            <a:fillRect/>
          </a:stretch>
        </p:blipFill>
        <p:spPr bwMode="auto">
          <a:xfrm>
            <a:off x="815413" y="2564904"/>
            <a:ext cx="2304256" cy="1728192"/>
          </a:xfrm>
          <a:prstGeom prst="rect">
            <a:avLst/>
          </a:prstGeom>
          <a:noFill/>
        </p:spPr>
      </p:pic>
      <p:pic>
        <p:nvPicPr>
          <p:cNvPr id="6" name="Picture 3" descr="E:\Pictures\Сенсорика\11221725_918221698219977_3877469047441726168_n.png"/>
          <p:cNvPicPr>
            <a:picLocks noChangeAspect="1" noChangeArrowheads="1"/>
          </p:cNvPicPr>
          <p:nvPr/>
        </p:nvPicPr>
        <p:blipFill>
          <a:blip r:embed="rId5" cstate="print"/>
          <a:srcRect/>
          <a:stretch>
            <a:fillRect/>
          </a:stretch>
        </p:blipFill>
        <p:spPr bwMode="auto">
          <a:xfrm>
            <a:off x="3503712" y="5157192"/>
            <a:ext cx="2025419" cy="1519064"/>
          </a:xfrm>
          <a:prstGeom prst="rect">
            <a:avLst/>
          </a:prstGeom>
          <a:noFill/>
        </p:spPr>
      </p:pic>
      <p:pic>
        <p:nvPicPr>
          <p:cNvPr id="8" name="Picture 6" descr="http://t1.ftcdn.net/jpg/00/29/64/64/400_F_29646470_yade7iWi1VUqhjmUXvuljdwudwNw58Ct.jpg"/>
          <p:cNvPicPr>
            <a:picLocks noChangeAspect="1" noChangeArrowheads="1"/>
          </p:cNvPicPr>
          <p:nvPr/>
        </p:nvPicPr>
        <p:blipFill>
          <a:blip r:embed="rId6" cstate="print"/>
          <a:srcRect/>
          <a:stretch>
            <a:fillRect/>
          </a:stretch>
        </p:blipFill>
        <p:spPr bwMode="auto">
          <a:xfrm>
            <a:off x="6960096" y="5085184"/>
            <a:ext cx="2400267" cy="1561356"/>
          </a:xfrm>
          <a:prstGeom prst="rect">
            <a:avLst/>
          </a:prstGeom>
          <a:noFill/>
        </p:spPr>
      </p:pic>
      <p:pic>
        <p:nvPicPr>
          <p:cNvPr id="9" name="Picture 4" descr="http://www.komus.ru/photo/full/105372_1.jpg"/>
          <p:cNvPicPr>
            <a:picLocks noChangeAspect="1" noChangeArrowheads="1"/>
          </p:cNvPicPr>
          <p:nvPr/>
        </p:nvPicPr>
        <p:blipFill>
          <a:blip r:embed="rId7" cstate="print"/>
          <a:srcRect/>
          <a:stretch>
            <a:fillRect/>
          </a:stretch>
        </p:blipFill>
        <p:spPr bwMode="auto">
          <a:xfrm>
            <a:off x="8880310" y="1412777"/>
            <a:ext cx="2556073" cy="1917055"/>
          </a:xfrm>
          <a:prstGeom prst="rect">
            <a:avLst/>
          </a:prstGeom>
          <a:noFill/>
        </p:spPr>
      </p:pic>
      <p:pic>
        <p:nvPicPr>
          <p:cNvPr id="10" name="Picture 8" descr="http://crazyhealthyfit.com/wp-content/uploads/2013/12/71Ugdiho5SL._SL1500_.jpg"/>
          <p:cNvPicPr>
            <a:picLocks noChangeAspect="1" noChangeArrowheads="1"/>
          </p:cNvPicPr>
          <p:nvPr/>
        </p:nvPicPr>
        <p:blipFill>
          <a:blip r:embed="rId8" cstate="print"/>
          <a:srcRect/>
          <a:stretch>
            <a:fillRect/>
          </a:stretch>
        </p:blipFill>
        <p:spPr bwMode="auto">
          <a:xfrm>
            <a:off x="6384032" y="2852936"/>
            <a:ext cx="2539835" cy="1904876"/>
          </a:xfrm>
          <a:prstGeom prst="rect">
            <a:avLst/>
          </a:prstGeom>
          <a:noFill/>
        </p:spPr>
      </p:pic>
      <p:pic>
        <p:nvPicPr>
          <p:cNvPr id="11" name="Picture 2" descr="http://img03.taobaocdn.com/bao/uploaded/i3/T1BCTaXlddXXXDZ5M9_104038.jpg_310x310.jpg"/>
          <p:cNvPicPr>
            <a:picLocks noChangeAspect="1" noChangeArrowheads="1"/>
          </p:cNvPicPr>
          <p:nvPr/>
        </p:nvPicPr>
        <p:blipFill>
          <a:blip r:embed="rId9" cstate="print"/>
          <a:srcRect/>
          <a:stretch>
            <a:fillRect/>
          </a:stretch>
        </p:blipFill>
        <p:spPr bwMode="auto">
          <a:xfrm>
            <a:off x="143339" y="4941169"/>
            <a:ext cx="2915084" cy="1643261"/>
          </a:xfrm>
          <a:prstGeom prst="rect">
            <a:avLst/>
          </a:prstGeom>
          <a:noFill/>
        </p:spPr>
      </p:pic>
      <p:pic>
        <p:nvPicPr>
          <p:cNvPr id="12" name="Picture 2" descr="http://postelka.tomsk.ru/image/cache/data/antistress/%D0%BC%D1%83%D0%B6%D1%81%D0%BA%D0%BE%D0%B5%20%D0%BF%D0%BB%D0%B5%D1%87%D0%BE-600x600.jpg"/>
          <p:cNvPicPr>
            <a:picLocks noChangeAspect="1" noChangeArrowheads="1"/>
          </p:cNvPicPr>
          <p:nvPr/>
        </p:nvPicPr>
        <p:blipFill>
          <a:blip r:embed="rId10" cstate="print"/>
          <a:srcRect/>
          <a:stretch>
            <a:fillRect/>
          </a:stretch>
        </p:blipFill>
        <p:spPr bwMode="auto">
          <a:xfrm>
            <a:off x="239350" y="260649"/>
            <a:ext cx="2830049" cy="2122537"/>
          </a:xfrm>
          <a:prstGeom prst="rect">
            <a:avLst/>
          </a:prstGeom>
          <a:noFill/>
        </p:spPr>
      </p:pic>
      <p:pic>
        <p:nvPicPr>
          <p:cNvPr id="13" name="Picture 3" descr="E:\Pictures\Организация среды\Токены\DSC_0907.jpg"/>
          <p:cNvPicPr>
            <a:picLocks noChangeAspect="1" noChangeArrowheads="1"/>
          </p:cNvPicPr>
          <p:nvPr/>
        </p:nvPicPr>
        <p:blipFill>
          <a:blip r:embed="rId11" cstate="print"/>
          <a:srcRect/>
          <a:stretch>
            <a:fillRect/>
          </a:stretch>
        </p:blipFill>
        <p:spPr bwMode="auto">
          <a:xfrm>
            <a:off x="3119669" y="836713"/>
            <a:ext cx="1803664" cy="2404885"/>
          </a:xfrm>
          <a:prstGeom prst="rect">
            <a:avLst/>
          </a:prstGeom>
          <a:noFill/>
        </p:spPr>
      </p:pic>
      <p:pic>
        <p:nvPicPr>
          <p:cNvPr id="14" name="Picture 2" descr="E:\Pictures\Организация среды\Спец. приспособления\1175195_211793252319161_132894932_n.jpg"/>
          <p:cNvPicPr>
            <a:picLocks noChangeAspect="1" noChangeArrowheads="1"/>
          </p:cNvPicPr>
          <p:nvPr/>
        </p:nvPicPr>
        <p:blipFill>
          <a:blip r:embed="rId12" cstate="print"/>
          <a:srcRect/>
          <a:stretch>
            <a:fillRect/>
          </a:stretch>
        </p:blipFill>
        <p:spPr bwMode="auto">
          <a:xfrm>
            <a:off x="5423926" y="836712"/>
            <a:ext cx="3200356" cy="1800200"/>
          </a:xfrm>
          <a:prstGeom prst="rect">
            <a:avLst/>
          </a:prstGeom>
          <a:noFill/>
        </p:spPr>
      </p:pic>
      <p:pic>
        <p:nvPicPr>
          <p:cNvPr id="15" name="Picture 2" descr="E:\Pictures\Идеи и фотографии пособий\Спец. приспособления\pencil-tops.jpg"/>
          <p:cNvPicPr>
            <a:picLocks noChangeAspect="1" noChangeArrowheads="1"/>
          </p:cNvPicPr>
          <p:nvPr/>
        </p:nvPicPr>
        <p:blipFill>
          <a:blip r:embed="rId13" cstate="print"/>
          <a:srcRect/>
          <a:stretch>
            <a:fillRect/>
          </a:stretch>
        </p:blipFill>
        <p:spPr bwMode="auto">
          <a:xfrm>
            <a:off x="9840416" y="3429001"/>
            <a:ext cx="2208245" cy="1656183"/>
          </a:xfrm>
          <a:prstGeom prst="rect">
            <a:avLst/>
          </a:prstGeom>
          <a:noFill/>
          <a:ln w="9525">
            <a:noFill/>
            <a:miter lim="800000"/>
            <a:headEnd/>
            <a:tailEnd/>
          </a:ln>
        </p:spPr>
      </p:pic>
      <p:pic>
        <p:nvPicPr>
          <p:cNvPr id="16" name="Picture 5" descr="E:\Pictures\Организация среды\Спец. приспособления\abilations-egg-handwriting-grips-at-demanddesign.net_.jpg"/>
          <p:cNvPicPr>
            <a:picLocks noChangeAspect="1" noChangeArrowheads="1"/>
          </p:cNvPicPr>
          <p:nvPr/>
        </p:nvPicPr>
        <p:blipFill>
          <a:blip r:embed="rId14" cstate="print"/>
          <a:srcRect/>
          <a:stretch>
            <a:fillRect/>
          </a:stretch>
        </p:blipFill>
        <p:spPr bwMode="auto">
          <a:xfrm>
            <a:off x="3503713" y="3356993"/>
            <a:ext cx="2735593" cy="1793181"/>
          </a:xfrm>
          <a:prstGeom prst="rect">
            <a:avLst/>
          </a:prstGeom>
          <a:noFill/>
        </p:spPr>
      </p:pic>
      <p:pic>
        <p:nvPicPr>
          <p:cNvPr id="20" name="Рисунок 11"/>
          <p:cNvPicPr/>
          <p:nvPr/>
        </p:nvPicPr>
        <p:blipFill>
          <a:blip r:embed="rId15" cstate="print"/>
          <a:srcRect/>
          <a:stretch>
            <a:fillRect/>
          </a:stretch>
        </p:blipFill>
        <p:spPr bwMode="auto">
          <a:xfrm>
            <a:off x="10128448" y="5301209"/>
            <a:ext cx="1522763" cy="1370881"/>
          </a:xfrm>
          <a:prstGeom prst="rect">
            <a:avLst/>
          </a:prstGeom>
          <a:noFill/>
          <a:ln w="9525">
            <a:noFill/>
            <a:miter lim="800000"/>
            <a:headEnd/>
            <a:tailEnd/>
          </a:ln>
        </p:spPr>
      </p:pic>
    </p:spTree>
    <p:extLst>
      <p:ext uri="{BB962C8B-B14F-4D97-AF65-F5344CB8AC3E}">
        <p14:creationId xmlns:p14="http://schemas.microsoft.com/office/powerpoint/2010/main" val="18222754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rtl="0"/>
            <a:r>
              <a:rPr lang="ru-RU" noProof="0" smtClean="0"/>
              <a:t>ДОБАВИТЬ НИЖНИЙ КОЛОНТИТУЛ</a:t>
            </a:r>
            <a:endParaRPr lang="ru-RU" noProof="0" dirty="0"/>
          </a:p>
        </p:txBody>
      </p:sp>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16</a:t>
            </a:fld>
            <a:endParaRPr lang="ru-RU" noProof="0" dirty="0"/>
          </a:p>
        </p:txBody>
      </p:sp>
      <p:sp>
        <p:nvSpPr>
          <p:cNvPr id="4" name="Содержимое 3"/>
          <p:cNvSpPr>
            <a:spLocks noGrp="1"/>
          </p:cNvSpPr>
          <p:nvPr>
            <p:ph idx="1"/>
          </p:nvPr>
        </p:nvSpPr>
        <p:spPr/>
        <p:txBody>
          <a:bodyPr/>
          <a:lstStyle/>
          <a:p>
            <a:endParaRPr lang="ru-RU"/>
          </a:p>
        </p:txBody>
      </p:sp>
      <p:sp>
        <p:nvSpPr>
          <p:cNvPr id="5" name="Заголовок 4"/>
          <p:cNvSpPr>
            <a:spLocks noGrp="1"/>
          </p:cNvSpPr>
          <p:nvPr>
            <p:ph type="title"/>
          </p:nvPr>
        </p:nvSpPr>
        <p:spPr/>
        <p:txBody>
          <a:bodyPr/>
          <a:lstStyle/>
          <a:p>
            <a:endParaRPr lang="ru-RU"/>
          </a:p>
        </p:txBody>
      </p:sp>
      <p:pic>
        <p:nvPicPr>
          <p:cNvPr id="1028" name="Picture 4" descr="https://sensorin.ru/wp-content/uploads/2019/06/%D1%80%D0%B0%D1%81%D0%BF%D0%B8%D1%81%D0%B0%D0%BD%D0%B8%D0%B5-%D0%BD%D0%B0-%D0%B4%D0%B5%D0%BD%D1%8C-1-1024x683.jpg"/>
          <p:cNvPicPr>
            <a:picLocks noChangeAspect="1" noChangeArrowheads="1"/>
          </p:cNvPicPr>
          <p:nvPr/>
        </p:nvPicPr>
        <p:blipFill>
          <a:blip r:embed="rId2"/>
          <a:srcRect/>
          <a:stretch>
            <a:fillRect/>
          </a:stretch>
        </p:blipFill>
        <p:spPr bwMode="auto">
          <a:xfrm>
            <a:off x="4705609" y="1338943"/>
            <a:ext cx="7312219" cy="5238978"/>
          </a:xfrm>
          <a:prstGeom prst="rect">
            <a:avLst/>
          </a:prstGeom>
          <a:noFill/>
        </p:spPr>
      </p:pic>
      <p:pic>
        <p:nvPicPr>
          <p:cNvPr id="8" name="Picture 2" descr="https://ds04.infourok.ru/uploads/ex/04c6/0002c3e5-022156d5/hello_html_m7cafa716.jpg"/>
          <p:cNvPicPr>
            <a:picLocks noChangeAspect="1" noChangeArrowheads="1"/>
          </p:cNvPicPr>
          <p:nvPr/>
        </p:nvPicPr>
        <p:blipFill>
          <a:blip r:embed="rId3"/>
          <a:srcRect/>
          <a:stretch>
            <a:fillRect/>
          </a:stretch>
        </p:blipFill>
        <p:spPr bwMode="auto">
          <a:xfrm>
            <a:off x="210003" y="261257"/>
            <a:ext cx="6457950" cy="529839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17</a:t>
            </a:fld>
            <a:endParaRPr lang="ru-RU" noProof="0" dirty="0"/>
          </a:p>
        </p:txBody>
      </p:sp>
      <p:sp>
        <p:nvSpPr>
          <p:cNvPr id="5" name="Заголовок 4"/>
          <p:cNvSpPr>
            <a:spLocks noGrp="1"/>
          </p:cNvSpPr>
          <p:nvPr>
            <p:ph type="title"/>
          </p:nvPr>
        </p:nvSpPr>
        <p:spPr/>
        <p:txBody>
          <a:bodyPr/>
          <a:lstStyle/>
          <a:p>
            <a:r>
              <a:rPr lang="ru-RU" dirty="0" smtClean="0"/>
              <a:t>Реализация ИОМ</a:t>
            </a:r>
            <a:endParaRPr lang="ru-RU" dirty="0"/>
          </a:p>
        </p:txBody>
      </p:sp>
      <p:sp>
        <p:nvSpPr>
          <p:cNvPr id="6" name="Шестиугольник 5"/>
          <p:cNvSpPr/>
          <p:nvPr/>
        </p:nvSpPr>
        <p:spPr>
          <a:xfrm>
            <a:off x="2994781" y="2051352"/>
            <a:ext cx="2446866" cy="1854200"/>
          </a:xfrm>
          <a:prstGeom prst="hexagon">
            <a:avLst/>
          </a:prstGeom>
          <a:solidFill>
            <a:srgbClr val="FFC000"/>
          </a:solidFill>
          <a:ln w="28575" cap="flat">
            <a:solidFill>
              <a:schemeClr val="tx1"/>
            </a:solidFill>
            <a:prstDash val="solid"/>
            <a:miter/>
          </a:ln>
        </p:spPr>
        <p:txBody>
          <a:bodyPr rtlCol="0" anchor="ctr"/>
          <a:lstStyle/>
          <a:p>
            <a:pPr algn="ctr"/>
            <a:r>
              <a:rPr lang="ru-RU" sz="1200" dirty="0" smtClean="0"/>
              <a:t>Проведение плановых и внеплановых заседаний консилиума по созданию специальных образовательных условий</a:t>
            </a:r>
            <a:endParaRPr lang="ru-RU" sz="1200" dirty="0"/>
          </a:p>
        </p:txBody>
      </p:sp>
      <p:sp>
        <p:nvSpPr>
          <p:cNvPr id="8" name="Шестиугольник 7"/>
          <p:cNvSpPr/>
          <p:nvPr/>
        </p:nvSpPr>
        <p:spPr>
          <a:xfrm>
            <a:off x="6980164" y="3884990"/>
            <a:ext cx="2446866" cy="1854200"/>
          </a:xfrm>
          <a:prstGeom prst="hexagon">
            <a:avLst/>
          </a:prstGeom>
          <a:solidFill>
            <a:srgbClr val="92D050"/>
          </a:solidFill>
          <a:ln w="12700" cap="flat">
            <a:solidFill>
              <a:schemeClr val="tx1"/>
            </a:solidFill>
            <a:prstDash val="solid"/>
            <a:miter/>
          </a:ln>
        </p:spPr>
        <p:txBody>
          <a:bodyPr rtlCol="0" anchor="ctr"/>
          <a:lstStyle/>
          <a:p>
            <a:pPr algn="ctr"/>
            <a:r>
              <a:rPr lang="ru-RU" sz="1400" dirty="0" smtClean="0"/>
              <a:t>Осуществление образовательной деятельности в рамках учебной и внеурочной работы </a:t>
            </a:r>
            <a:endParaRPr lang="ru-RU" sz="1400" dirty="0"/>
          </a:p>
        </p:txBody>
      </p:sp>
      <p:sp>
        <p:nvSpPr>
          <p:cNvPr id="9" name="Шестиугольник 8"/>
          <p:cNvSpPr/>
          <p:nvPr/>
        </p:nvSpPr>
        <p:spPr>
          <a:xfrm>
            <a:off x="6988630" y="2030792"/>
            <a:ext cx="2446866" cy="1854200"/>
          </a:xfrm>
          <a:prstGeom prst="hexagon">
            <a:avLst/>
          </a:prstGeom>
          <a:solidFill>
            <a:schemeClr val="accent1">
              <a:lumMod val="60000"/>
              <a:lumOff val="40000"/>
            </a:schemeClr>
          </a:solidFill>
          <a:ln w="12700" cap="flat">
            <a:solidFill>
              <a:schemeClr val="tx1"/>
            </a:solidFill>
            <a:prstDash val="solid"/>
            <a:miter/>
          </a:ln>
        </p:spPr>
        <p:txBody>
          <a:bodyPr rtlCol="0" anchor="ctr"/>
          <a:lstStyle/>
          <a:p>
            <a:pPr algn="ctr"/>
            <a:r>
              <a:rPr lang="ru-RU" sz="1400" dirty="0" smtClean="0"/>
              <a:t>Организация деятельности службы психолого-педагогического сопровождения</a:t>
            </a:r>
            <a:endParaRPr lang="ru-RU" sz="1400" dirty="0"/>
          </a:p>
        </p:txBody>
      </p:sp>
      <p:sp>
        <p:nvSpPr>
          <p:cNvPr id="10" name="Шестиугольник 9"/>
          <p:cNvSpPr/>
          <p:nvPr/>
        </p:nvSpPr>
        <p:spPr>
          <a:xfrm>
            <a:off x="3033486" y="3887409"/>
            <a:ext cx="2446866" cy="1854200"/>
          </a:xfrm>
          <a:prstGeom prst="hexagon">
            <a:avLst/>
          </a:prstGeom>
          <a:solidFill>
            <a:srgbClr val="FF0000"/>
          </a:solidFill>
          <a:ln w="12700" cap="flat">
            <a:solidFill>
              <a:schemeClr val="tx1"/>
            </a:solidFill>
            <a:prstDash val="solid"/>
            <a:miter/>
          </a:ln>
        </p:spPr>
        <p:txBody>
          <a:bodyPr rtlCol="0" anchor="ctr"/>
          <a:lstStyle/>
          <a:p>
            <a:pPr algn="ctr"/>
            <a:r>
              <a:rPr lang="ru-RU" sz="1400" dirty="0" smtClean="0"/>
              <a:t>Текущий мониторинг качества психолого-педагогической поддержки обучающихся с РАС</a:t>
            </a:r>
            <a:endParaRPr lang="ru-RU" sz="1400" dirty="0"/>
          </a:p>
        </p:txBody>
      </p:sp>
      <p:sp>
        <p:nvSpPr>
          <p:cNvPr id="11" name="Шестиугольник 10"/>
          <p:cNvSpPr/>
          <p:nvPr/>
        </p:nvSpPr>
        <p:spPr>
          <a:xfrm>
            <a:off x="5012266" y="2956075"/>
            <a:ext cx="2446866" cy="1854200"/>
          </a:xfrm>
          <a:prstGeom prst="hexagon">
            <a:avLst/>
          </a:prstGeom>
          <a:solidFill>
            <a:schemeClr val="accent3">
              <a:lumMod val="60000"/>
              <a:lumOff val="40000"/>
            </a:schemeClr>
          </a:solidFill>
          <a:ln w="12700" cap="flat">
            <a:solidFill>
              <a:schemeClr val="tx1"/>
            </a:solidFill>
            <a:prstDash val="solid"/>
            <a:miter/>
          </a:ln>
        </p:spPr>
        <p:txBody>
          <a:bodyPr rtlCol="0" anchor="ctr"/>
          <a:lstStyle/>
          <a:p>
            <a:pPr algn="ctr"/>
            <a:r>
              <a:rPr lang="ru-RU" sz="1400" dirty="0" smtClean="0"/>
              <a:t>Ведение рабочей и отчётной документации индивидуального образовательного маршрута</a:t>
            </a:r>
            <a:endParaRPr lang="ru-RU" sz="1400" dirty="0"/>
          </a:p>
        </p:txBody>
      </p:sp>
      <p:sp>
        <p:nvSpPr>
          <p:cNvPr id="12" name="Шестиугольник 11"/>
          <p:cNvSpPr/>
          <p:nvPr/>
        </p:nvSpPr>
        <p:spPr>
          <a:xfrm>
            <a:off x="1017212" y="3005668"/>
            <a:ext cx="2446866" cy="1854200"/>
          </a:xfrm>
          <a:prstGeom prst="hexagon">
            <a:avLst/>
          </a:prstGeom>
          <a:solidFill>
            <a:schemeClr val="accent5">
              <a:lumMod val="75000"/>
            </a:schemeClr>
          </a:solidFill>
          <a:ln w="12700" cap="flat">
            <a:solidFill>
              <a:schemeClr val="tx1"/>
            </a:solidFill>
            <a:prstDash val="solid"/>
            <a:miter/>
          </a:ln>
        </p:spPr>
        <p:txBody>
          <a:bodyPr rtlCol="0" anchor="ctr"/>
          <a:lstStyle/>
          <a:p>
            <a:pPr algn="ctr"/>
            <a:r>
              <a:rPr lang="ru-RU" sz="1400" dirty="0" smtClean="0"/>
              <a:t>Информирование родителей об особенностях включения ребенка в образовательный процесс, об его перспективах</a:t>
            </a:r>
            <a:endParaRPr lang="ru-RU" sz="1200" dirty="0"/>
          </a:p>
        </p:txBody>
      </p:sp>
      <p:sp>
        <p:nvSpPr>
          <p:cNvPr id="13" name="Шестиугольник 12"/>
          <p:cNvSpPr/>
          <p:nvPr/>
        </p:nvSpPr>
        <p:spPr>
          <a:xfrm>
            <a:off x="8977085" y="2962123"/>
            <a:ext cx="2446866" cy="1854200"/>
          </a:xfrm>
          <a:prstGeom prst="hexagon">
            <a:avLst/>
          </a:prstGeom>
          <a:solidFill>
            <a:srgbClr val="FF0000"/>
          </a:solidFill>
          <a:ln w="12700" cap="flat">
            <a:solidFill>
              <a:schemeClr val="tx1"/>
            </a:solidFill>
            <a:prstDash val="solid"/>
            <a:miter/>
          </a:ln>
        </p:spPr>
        <p:txBody>
          <a:bodyPr rtlCol="0" anchor="ctr"/>
          <a:lstStyle/>
          <a:p>
            <a:pPr algn="ctr"/>
            <a:r>
              <a:rPr lang="ru-RU" sz="1400" dirty="0" smtClean="0"/>
              <a:t>Смена АООП при необходимости, обязательный индивидуальный план и расписание, в  том числе визуальное </a:t>
            </a:r>
            <a:endParaRPr lang="ru-RU"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18</a:t>
            </a:fld>
            <a:endParaRPr lang="ru-RU" noProof="0" dirty="0"/>
          </a:p>
        </p:txBody>
      </p:sp>
      <p:sp>
        <p:nvSpPr>
          <p:cNvPr id="6" name="Содержимое 5"/>
          <p:cNvSpPr>
            <a:spLocks noGrp="1"/>
          </p:cNvSpPr>
          <p:nvPr>
            <p:ph idx="1"/>
          </p:nvPr>
        </p:nvSpPr>
        <p:spPr>
          <a:xfrm>
            <a:off x="326571" y="1763487"/>
            <a:ext cx="8262258" cy="4920342"/>
          </a:xfrm>
        </p:spPr>
        <p:txBody>
          <a:bodyPr>
            <a:normAutofit/>
          </a:bodyPr>
          <a:lstStyle/>
          <a:p>
            <a:pPr algn="just">
              <a:buNone/>
            </a:pPr>
            <a:r>
              <a:rPr lang="ru-RU" dirty="0" smtClean="0"/>
              <a:t>1. Никольская О.С., </a:t>
            </a:r>
            <a:r>
              <a:rPr lang="ru-RU" dirty="0" err="1" smtClean="0"/>
              <a:t>Баенская</a:t>
            </a:r>
            <a:r>
              <a:rPr lang="ru-RU" dirty="0" smtClean="0"/>
              <a:t> Е.Р., </a:t>
            </a:r>
            <a:r>
              <a:rPr lang="ru-RU" dirty="0" err="1" smtClean="0"/>
              <a:t>Либлинг</a:t>
            </a:r>
            <a:r>
              <a:rPr lang="ru-RU" dirty="0" smtClean="0"/>
              <a:t> М.М. </a:t>
            </a:r>
            <a:r>
              <a:rPr lang="ru-RU" dirty="0" err="1" smtClean="0"/>
              <a:t>Аутичный</a:t>
            </a:r>
            <a:r>
              <a:rPr lang="ru-RU" dirty="0" smtClean="0"/>
              <a:t> ребенок: пути помощи </a:t>
            </a:r>
            <a:r>
              <a:rPr lang="ru-RU" dirty="0" err="1" smtClean="0"/>
              <a:t>Аутичный</a:t>
            </a:r>
            <a:r>
              <a:rPr lang="ru-RU" dirty="0" smtClean="0"/>
              <a:t> ребенок: пути помощи [Текст] / О.С. Никольская, Е.Р. </a:t>
            </a:r>
            <a:r>
              <a:rPr lang="ru-RU" dirty="0" err="1" smtClean="0"/>
              <a:t>Баенская</a:t>
            </a:r>
            <a:r>
              <a:rPr lang="ru-RU" dirty="0" smtClean="0"/>
              <a:t>, М.М. </a:t>
            </a:r>
            <a:r>
              <a:rPr lang="ru-RU" dirty="0" err="1" smtClean="0"/>
              <a:t>Либлинг</a:t>
            </a:r>
            <a:r>
              <a:rPr lang="ru-RU" dirty="0" smtClean="0"/>
              <a:t>. - М. : </a:t>
            </a:r>
            <a:r>
              <a:rPr lang="ru-RU" dirty="0" err="1" smtClean="0"/>
              <a:t>Теревинф</a:t>
            </a:r>
            <a:r>
              <a:rPr lang="ru-RU" dirty="0" smtClean="0"/>
              <a:t>, 1997. – 341 с.</a:t>
            </a:r>
          </a:p>
          <a:p>
            <a:pPr algn="just">
              <a:buNone/>
            </a:pPr>
            <a:r>
              <a:rPr lang="ru-RU" dirty="0" smtClean="0"/>
              <a:t> 2. [Электронный ресурс]. Режим доступа: </a:t>
            </a:r>
            <a:r>
              <a:rPr lang="ru-RU" dirty="0" smtClean="0">
                <a:hlinkClick r:id="rId2"/>
              </a:rPr>
              <a:t>https://alldef.ru/ru/articles/almanah-2/pomosch-v-vospitaniirebenka-s</a:t>
            </a:r>
            <a:r>
              <a:rPr lang="ru-RU" dirty="0" smtClean="0"/>
              <a:t> . 2. </a:t>
            </a:r>
            <a:r>
              <a:rPr lang="ru-RU" dirty="0" err="1" smtClean="0"/>
              <a:t>Башина</a:t>
            </a:r>
            <a:r>
              <a:rPr lang="ru-RU" dirty="0" smtClean="0"/>
              <a:t> В.М. Аутизм в детстве. М.: Медицина, 1999. 236 с. </a:t>
            </a:r>
          </a:p>
          <a:p>
            <a:pPr algn="just">
              <a:buNone/>
            </a:pPr>
            <a:r>
              <a:rPr lang="ru-RU" dirty="0" smtClean="0"/>
              <a:t>3. </a:t>
            </a:r>
            <a:r>
              <a:rPr lang="ru-RU" dirty="0" err="1" smtClean="0"/>
              <a:t>Башина</a:t>
            </a:r>
            <a:r>
              <a:rPr lang="ru-RU" dirty="0" smtClean="0"/>
              <a:t> В.М., </a:t>
            </a:r>
            <a:r>
              <a:rPr lang="ru-RU" dirty="0" err="1" smtClean="0"/>
              <a:t>Симашкова</a:t>
            </a:r>
            <a:r>
              <a:rPr lang="ru-RU" dirty="0" smtClean="0"/>
              <a:t> Н.В. Подходы к проблеме обучения детей с ранним аутизмом [Электронный ресурс]. Режим доступа: </a:t>
            </a:r>
            <a:r>
              <a:rPr lang="ru-RU" dirty="0" smtClean="0">
                <a:hlinkClick r:id="rId3"/>
              </a:rPr>
              <a:t>http://www.autist.narod.ru/Bash2.htm</a:t>
            </a:r>
            <a:r>
              <a:rPr lang="ru-RU" dirty="0" smtClean="0"/>
              <a:t>.</a:t>
            </a:r>
          </a:p>
          <a:p>
            <a:pPr algn="just">
              <a:buNone/>
            </a:pPr>
            <a:r>
              <a:rPr lang="ru-RU" dirty="0" smtClean="0"/>
              <a:t> 4. Включающее образование. Как добиться успеха? Основные стратегические подходы к работе в интегративном классе (пер. с англ.). М.: Прометей, 2005.</a:t>
            </a:r>
          </a:p>
          <a:p>
            <a:pPr algn="just">
              <a:buNone/>
            </a:pPr>
            <a:r>
              <a:rPr lang="ru-RU" i="1" dirty="0" smtClean="0"/>
              <a:t>5. Беляева О.Л., Философ М.Г., </a:t>
            </a:r>
            <a:r>
              <a:rPr lang="ru-RU" i="1" dirty="0" err="1" smtClean="0"/>
              <a:t>Черенёва</a:t>
            </a:r>
            <a:r>
              <a:rPr lang="ru-RU" i="1" dirty="0" smtClean="0"/>
              <a:t> Е.А., </a:t>
            </a:r>
            <a:r>
              <a:rPr lang="ru-RU" i="1" dirty="0" err="1" smtClean="0"/>
              <a:t>Юкина</a:t>
            </a:r>
            <a:r>
              <a:rPr lang="ru-RU" i="1" dirty="0" smtClean="0"/>
              <a:t> Т.Л. </a:t>
            </a:r>
            <a:r>
              <a:rPr lang="ru-RU" sz="1400" b="1" dirty="0" smtClean="0">
                <a:hlinkClick r:id="rId4"/>
              </a:rPr>
              <a:t>ОРГАНИЗАЦИЯ ИНКЛЮЗИВНОГО ОБРАЗОВАНИЯ ДЕТЕЙ С РАС В ОБЩЕОБРАЗОВАТЕЛЬНОЙ </a:t>
            </a:r>
            <a:r>
              <a:rPr lang="ru-RU" sz="1400" b="1" dirty="0" err="1" smtClean="0">
                <a:hlinkClick r:id="rId4"/>
              </a:rPr>
              <a:t>ШКОЛЕ</a:t>
            </a:r>
            <a:r>
              <a:rPr lang="ru-RU" sz="1400" dirty="0" err="1" smtClean="0"/>
              <a:t>:</a:t>
            </a:r>
            <a:r>
              <a:rPr lang="ru-RU" dirty="0" err="1" smtClean="0"/>
              <a:t>учебное</a:t>
            </a:r>
            <a:r>
              <a:rPr lang="ru-RU" dirty="0" smtClean="0"/>
              <a:t> пособие / Красноярский государственный педагогический университет им. В.П. Астафьева. Красноярск, 2016.</a:t>
            </a:r>
          </a:p>
          <a:p>
            <a:pPr algn="just">
              <a:buNone/>
            </a:pPr>
            <a:r>
              <a:rPr lang="ru-RU" i="1" dirty="0" smtClean="0"/>
              <a:t>6. Мамаева А.В., Беляева О.Л., </a:t>
            </a:r>
            <a:r>
              <a:rPr lang="ru-RU" i="1" dirty="0" err="1" smtClean="0"/>
              <a:t>Шандыбо</a:t>
            </a:r>
            <a:r>
              <a:rPr lang="ru-RU" i="1" dirty="0" smtClean="0"/>
              <a:t> С.В., </a:t>
            </a:r>
            <a:r>
              <a:rPr lang="ru-RU" i="1" dirty="0" err="1" smtClean="0"/>
              <a:t>Черенёва</a:t>
            </a:r>
            <a:r>
              <a:rPr lang="ru-RU" i="1" dirty="0" smtClean="0"/>
              <a:t> Е.А. и др.</a:t>
            </a:r>
            <a:r>
              <a:rPr lang="ru-RU" dirty="0" smtClean="0"/>
              <a:t/>
            </a:r>
            <a:br>
              <a:rPr lang="ru-RU" dirty="0" smtClean="0"/>
            </a:br>
            <a:r>
              <a:rPr lang="ru-RU" sz="1400" b="1" dirty="0" smtClean="0">
                <a:hlinkClick r:id="rId5"/>
              </a:rPr>
              <a:t>ТЬЮТОР В СОВРЕМЕННОЙ ШКОЛЕ: СОПРОВОЖДЕНИЕ ОСОБОГО РЕБЁНКА</a:t>
            </a:r>
            <a:r>
              <a:rPr lang="ru-RU" sz="1400" dirty="0" smtClean="0"/>
              <a:t/>
            </a:r>
            <a:br>
              <a:rPr lang="ru-RU" sz="1400" dirty="0" smtClean="0"/>
            </a:br>
            <a:r>
              <a:rPr lang="ru-RU" dirty="0" smtClean="0"/>
              <a:t>Методические рекомендации для начинающих </a:t>
            </a:r>
            <a:r>
              <a:rPr lang="ru-RU" dirty="0" err="1" smtClean="0"/>
              <a:t>тьюторов</a:t>
            </a:r>
            <a:r>
              <a:rPr lang="ru-RU" dirty="0" smtClean="0"/>
              <a:t> / Красноярск, 2015. </a:t>
            </a:r>
          </a:p>
          <a:p>
            <a:pPr algn="just"/>
            <a:endParaRPr lang="ru-RU" dirty="0"/>
          </a:p>
        </p:txBody>
      </p:sp>
      <p:sp>
        <p:nvSpPr>
          <p:cNvPr id="5" name="Заголовок 4"/>
          <p:cNvSpPr>
            <a:spLocks noGrp="1"/>
          </p:cNvSpPr>
          <p:nvPr>
            <p:ph type="title"/>
          </p:nvPr>
        </p:nvSpPr>
        <p:spPr/>
        <p:txBody>
          <a:bodyPr/>
          <a:lstStyle/>
          <a:p>
            <a:r>
              <a:rPr lang="ru-RU" dirty="0" smtClean="0"/>
              <a:t>Список источников</a:t>
            </a:r>
            <a:endParaRPr lang="ru-RU" dirty="0"/>
          </a:p>
        </p:txBody>
      </p:sp>
      <p:pic>
        <p:nvPicPr>
          <p:cNvPr id="7" name="Рисунок 6" descr="18-188689_book-discussion-club-wedding-invitation-library-librarian-books-png-vector.png"/>
          <p:cNvPicPr>
            <a:picLocks noChangeAspect="1"/>
          </p:cNvPicPr>
          <p:nvPr/>
        </p:nvPicPr>
        <p:blipFill>
          <a:blip r:embed="rId6"/>
          <a:stretch>
            <a:fillRect/>
          </a:stretch>
        </p:blipFill>
        <p:spPr>
          <a:xfrm>
            <a:off x="8784795" y="2092476"/>
            <a:ext cx="3610025" cy="31435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02402" y="4720210"/>
            <a:ext cx="5690680" cy="1517356"/>
          </a:xfrm>
        </p:spPr>
        <p:txBody>
          <a:bodyPr/>
          <a:lstStyle/>
          <a:p>
            <a:pPr algn="ctr"/>
            <a:r>
              <a:rPr lang="ru-RU" dirty="0" smtClean="0"/>
              <a:t>Благодарим за внимание!</a:t>
            </a:r>
            <a:endParaRPr lang="ru-RU" dirty="0"/>
          </a:p>
        </p:txBody>
      </p:sp>
      <p:sp>
        <p:nvSpPr>
          <p:cNvPr id="4" name="Рисунок 3"/>
          <p:cNvSpPr>
            <a:spLocks noGrp="1"/>
          </p:cNvSpPr>
          <p:nvPr>
            <p:ph type="pic" sz="quarter" idx="21"/>
          </p:nvPr>
        </p:nvSpPr>
        <p:spPr/>
      </p:sp>
      <p:pic>
        <p:nvPicPr>
          <p:cNvPr id="5" name="Picture 2" descr="C:\Users\Ол\Desktop\обложки\logonarozovom-1_medium.jpg"/>
          <p:cNvPicPr>
            <a:picLocks noChangeAspect="1" noChangeArrowheads="1"/>
          </p:cNvPicPr>
          <p:nvPr/>
        </p:nvPicPr>
        <p:blipFill>
          <a:blip r:embed="rId2"/>
          <a:srcRect/>
          <a:stretch>
            <a:fillRect/>
          </a:stretch>
        </p:blipFill>
        <p:spPr bwMode="auto">
          <a:xfrm>
            <a:off x="718456" y="391451"/>
            <a:ext cx="4920344" cy="21911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495E168-DA5E-4888-8D8A-92B118324C14}" type="slidenum">
              <a:rPr lang="ru-RU" noProof="0" smtClean="0"/>
              <a:pPr rtl="0"/>
              <a:t>2</a:t>
            </a:fld>
            <a:endParaRPr lang="ru-RU" noProof="0" dirty="0"/>
          </a:p>
        </p:txBody>
      </p:sp>
      <p:sp>
        <p:nvSpPr>
          <p:cNvPr id="7" name="Заголовок 6"/>
          <p:cNvSpPr>
            <a:spLocks noGrp="1"/>
          </p:cNvSpPr>
          <p:nvPr>
            <p:ph type="title"/>
          </p:nvPr>
        </p:nvSpPr>
        <p:spPr>
          <a:xfrm>
            <a:off x="446313" y="365126"/>
            <a:ext cx="10330544" cy="1322160"/>
          </a:xfrm>
        </p:spPr>
        <p:txBody>
          <a:bodyPr>
            <a:normAutofit fontScale="90000"/>
          </a:bodyPr>
          <a:lstStyle/>
          <a:p>
            <a:r>
              <a:rPr lang="ru-RU" dirty="0" smtClean="0"/>
              <a:t>Группы аутизма</a:t>
            </a:r>
            <a:br>
              <a:rPr lang="ru-RU" dirty="0" smtClean="0"/>
            </a:br>
            <a:r>
              <a:rPr lang="ru-RU" sz="3600" dirty="0" smtClean="0"/>
              <a:t>НИКОЛЬСКАЯ О.С., БАЕНСКАЯ Е.Р., ЛИБЛИНГ М.М.</a:t>
            </a:r>
            <a:r>
              <a:rPr lang="ru-RU" dirty="0" smtClean="0"/>
              <a:t/>
            </a:r>
            <a:br>
              <a:rPr lang="ru-RU" dirty="0" smtClean="0"/>
            </a:br>
            <a:endParaRPr lang="ru-RU" dirty="0"/>
          </a:p>
        </p:txBody>
      </p:sp>
      <p:sp>
        <p:nvSpPr>
          <p:cNvPr id="10" name="Скругленный прямоугольник 9"/>
          <p:cNvSpPr/>
          <p:nvPr/>
        </p:nvSpPr>
        <p:spPr>
          <a:xfrm>
            <a:off x="370115" y="1872343"/>
            <a:ext cx="11342914" cy="1150257"/>
          </a:xfrm>
          <a:prstGeom prst="roundRect">
            <a:avLst/>
          </a:prstGeom>
          <a:blipFill>
            <a:blip r:embed="rId2"/>
            <a:tile tx="0" ty="0" sx="100000" sy="100000" flip="none" algn="tl"/>
          </a:blipFill>
          <a:ln w="12700" cap="flat">
            <a:solidFill>
              <a:schemeClr val="tx1"/>
            </a:solidFill>
            <a:prstDash val="solid"/>
            <a:miter/>
          </a:ln>
        </p:spPr>
        <p:txBody>
          <a:bodyPr rtlCol="0" anchor="ctr"/>
          <a:lstStyle/>
          <a:p>
            <a:pPr algn="ctr"/>
            <a:r>
              <a:rPr lang="ru-RU" b="1" dirty="0" smtClean="0"/>
              <a:t>Дети первой группы</a:t>
            </a:r>
            <a:r>
              <a:rPr lang="ru-RU" dirty="0" smtClean="0"/>
              <a:t>: присущ </a:t>
            </a:r>
            <a:r>
              <a:rPr lang="ru-RU" dirty="0" err="1" smtClean="0"/>
              <a:t>мутизм</a:t>
            </a:r>
            <a:r>
              <a:rPr lang="ru-RU" dirty="0" smtClean="0"/>
              <a:t>, </a:t>
            </a:r>
            <a:r>
              <a:rPr lang="ru-RU" dirty="0" err="1" smtClean="0"/>
              <a:t>аутостимуляции</a:t>
            </a:r>
            <a:r>
              <a:rPr lang="ru-RU" dirty="0" smtClean="0"/>
              <a:t>, моторные особенности, </a:t>
            </a:r>
            <a:r>
              <a:rPr lang="ru-RU" dirty="0" err="1" smtClean="0"/>
              <a:t>самоагрессия</a:t>
            </a:r>
            <a:r>
              <a:rPr lang="ru-RU" dirty="0" smtClean="0"/>
              <a:t>,  отсутствие вербальной и невербальной коммуникации, активное сопротивление изменениям в окружающем мире, пассивны в быту, уходят от попыток активного взаимодействия, пользуются необычно зрением, </a:t>
            </a:r>
            <a:r>
              <a:rPr lang="ru-RU" dirty="0" err="1" smtClean="0"/>
              <a:t>отрешенность,отсроченно</a:t>
            </a:r>
            <a:r>
              <a:rPr lang="ru-RU" dirty="0" smtClean="0"/>
              <a:t> реагируют на речь и др. </a:t>
            </a:r>
            <a:endParaRPr lang="ru-RU" dirty="0"/>
          </a:p>
        </p:txBody>
      </p:sp>
      <p:sp>
        <p:nvSpPr>
          <p:cNvPr id="11" name="Скругленный прямоугольник 10"/>
          <p:cNvSpPr/>
          <p:nvPr/>
        </p:nvSpPr>
        <p:spPr>
          <a:xfrm>
            <a:off x="435428" y="3158066"/>
            <a:ext cx="11288485" cy="3122991"/>
          </a:xfrm>
          <a:prstGeom prst="roundRect">
            <a:avLst/>
          </a:prstGeom>
          <a:blipFill>
            <a:blip r:embed="rId3"/>
            <a:tile tx="0" ty="0" sx="100000" sy="100000" flip="none" algn="tl"/>
          </a:blipFill>
          <a:ln w="12700" cap="flat">
            <a:solidFill>
              <a:schemeClr val="tx1"/>
            </a:solidFill>
            <a:prstDash val="solid"/>
            <a:miter/>
          </a:ln>
        </p:spPr>
        <p:txBody>
          <a:bodyPr rtlCol="0" anchor="ctr"/>
          <a:lstStyle/>
          <a:p>
            <a:pPr algn="ctr"/>
            <a:r>
              <a:rPr lang="ru-RU" b="1" dirty="0" smtClean="0"/>
              <a:t>Дети второй группы</a:t>
            </a:r>
            <a:r>
              <a:rPr lang="ru-RU" dirty="0" smtClean="0"/>
              <a:t>: неприятие любых контактов, пользуются телеграфно свернутыми речевыми штампами, типичны </a:t>
            </a:r>
            <a:r>
              <a:rPr lang="ru-RU" dirty="0" err="1" smtClean="0"/>
              <a:t>эхолаличные</a:t>
            </a:r>
            <a:r>
              <a:rPr lang="ru-RU" dirty="0" smtClean="0"/>
              <a:t> ответы, перестановка местоимений, речь напряженно скандирована, отягощены страхами, вовлечены в моторные и речевые стереотипии, возможны проявления неудержимых влечений; импульсивные действия, агрессия, тяжелая </a:t>
            </a:r>
            <a:r>
              <a:rPr lang="ru-RU" dirty="0" err="1" smtClean="0"/>
              <a:t>самоагрессия</a:t>
            </a:r>
            <a:r>
              <a:rPr lang="ru-RU" dirty="0" smtClean="0"/>
              <a:t>, предпочтения фиксируются очень узко и жестко. Может складываться экстремальная избирательность в еде, одежде, маршруте, транспорте и т.д. Бытовые и моторные навыки вырабатываются с трудом и долго. Обилие изощренных стереотипных моторных движений. Способности к сложным видам деятельности не по возрасту при отсутствии других элементарных навыков. Своеобразие умственного развития. </a:t>
            </a:r>
          </a:p>
          <a:p>
            <a:pPr algn="ctr"/>
            <a:r>
              <a:rPr lang="ru-RU" dirty="0" smtClean="0"/>
              <a:t>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rtl="0"/>
            <a:fld id="{D495E168-DA5E-4888-8D8A-92B118324C14}" type="slidenum">
              <a:rPr lang="ru-RU" noProof="0" smtClean="0"/>
              <a:pPr rtl="0"/>
              <a:t>3</a:t>
            </a:fld>
            <a:endParaRPr lang="ru-RU" noProof="0" dirty="0"/>
          </a:p>
        </p:txBody>
      </p:sp>
      <p:sp>
        <p:nvSpPr>
          <p:cNvPr id="7" name="Заголовок 6"/>
          <p:cNvSpPr>
            <a:spLocks noGrp="1"/>
          </p:cNvSpPr>
          <p:nvPr>
            <p:ph type="title"/>
          </p:nvPr>
        </p:nvSpPr>
        <p:spPr>
          <a:xfrm>
            <a:off x="446313" y="365126"/>
            <a:ext cx="10330544" cy="1322160"/>
          </a:xfrm>
        </p:spPr>
        <p:txBody>
          <a:bodyPr>
            <a:normAutofit fontScale="90000"/>
          </a:bodyPr>
          <a:lstStyle/>
          <a:p>
            <a:r>
              <a:rPr lang="ru-RU" dirty="0" smtClean="0"/>
              <a:t>Группы аутизма</a:t>
            </a:r>
            <a:br>
              <a:rPr lang="ru-RU" dirty="0" smtClean="0"/>
            </a:br>
            <a:r>
              <a:rPr lang="ru-RU" sz="3600" dirty="0" smtClean="0"/>
              <a:t>НИКОЛЬСКАЯ О.С., БАЕНСКАЯ Е.Р., ЛИБЛИНГ М.М.</a:t>
            </a:r>
            <a:r>
              <a:rPr lang="ru-RU" dirty="0" smtClean="0"/>
              <a:t/>
            </a:r>
            <a:br>
              <a:rPr lang="ru-RU" dirty="0" smtClean="0"/>
            </a:br>
            <a:endParaRPr lang="ru-RU" dirty="0"/>
          </a:p>
        </p:txBody>
      </p:sp>
      <p:sp>
        <p:nvSpPr>
          <p:cNvPr id="10" name="Скругленный прямоугольник 9"/>
          <p:cNvSpPr/>
          <p:nvPr/>
        </p:nvSpPr>
        <p:spPr>
          <a:xfrm>
            <a:off x="370115" y="1306286"/>
            <a:ext cx="11342914" cy="2503713"/>
          </a:xfrm>
          <a:prstGeom prst="roundRect">
            <a:avLst/>
          </a:prstGeom>
          <a:blipFill>
            <a:blip r:embed="rId2"/>
            <a:tile tx="0" ty="0" sx="100000" sy="100000" flip="none" algn="tl"/>
          </a:blipFill>
          <a:ln w="12700" cap="flat">
            <a:solidFill>
              <a:schemeClr val="tx1"/>
            </a:solidFill>
            <a:prstDash val="solid"/>
            <a:miter/>
          </a:ln>
        </p:spPr>
        <p:txBody>
          <a:bodyPr rtlCol="0" anchor="ctr"/>
          <a:lstStyle/>
          <a:p>
            <a:pPr algn="ctr"/>
            <a:r>
              <a:rPr lang="ru-RU" sz="1600" b="1" dirty="0" smtClean="0"/>
              <a:t>Дети третьей группы</a:t>
            </a:r>
            <a:r>
              <a:rPr lang="ru-RU" sz="1600" dirty="0" smtClean="0"/>
              <a:t>: </a:t>
            </a:r>
            <a:r>
              <a:rPr lang="ru-RU" sz="1600" dirty="0" err="1" smtClean="0"/>
              <a:t>сверхзахвачены</a:t>
            </a:r>
            <a:r>
              <a:rPr lang="ru-RU" sz="1600" dirty="0" smtClean="0"/>
              <a:t> своими собственными стойкими интересами, проявляющимися в стереотипной форме; экстремальная конфликтность, поглощенность одними и теми же занятиями и интересами, говорит быстро, захлебываясь, не заботясь о том, чтобы быть понятым; подчеркнуто "взрослая" речь, большой запас слов, сложные фразы. Речь в малой степени служит коммуникации, важнее всего проговорить свой монолог, при этом не учитывается интерес реального собеседника. Своеобразная интонация, нарушена регуляция темпа, ритма, высоты звука. Мышление, направленное на освоение нового, не развивается. Стереотипное воспроизведение отдельных впечатлений. Развитие восприятия и моторное развитие нарушены. Никому не подражают, часто отказываются обучаться. </a:t>
            </a:r>
            <a:endParaRPr lang="ru-RU" sz="1600" dirty="0"/>
          </a:p>
        </p:txBody>
      </p:sp>
      <p:sp>
        <p:nvSpPr>
          <p:cNvPr id="11" name="Скругленный прямоугольник 10"/>
          <p:cNvSpPr/>
          <p:nvPr/>
        </p:nvSpPr>
        <p:spPr>
          <a:xfrm>
            <a:off x="435428" y="3940629"/>
            <a:ext cx="11288485" cy="2612570"/>
          </a:xfrm>
          <a:prstGeom prst="roundRect">
            <a:avLst/>
          </a:prstGeom>
          <a:blipFill>
            <a:blip r:embed="rId3"/>
            <a:tile tx="0" ty="0" sx="100000" sy="100000" flip="none" algn="tl"/>
          </a:blipFill>
          <a:ln w="12700" cap="flat">
            <a:solidFill>
              <a:schemeClr val="tx1"/>
            </a:solidFill>
            <a:prstDash val="solid"/>
            <a:miter/>
          </a:ln>
        </p:spPr>
        <p:txBody>
          <a:bodyPr rtlCol="0" anchor="ctr"/>
          <a:lstStyle/>
          <a:p>
            <a:pPr algn="ctr"/>
            <a:r>
              <a:rPr lang="ru-RU" b="1" dirty="0" smtClean="0"/>
              <a:t>Дети четвертой группы</a:t>
            </a:r>
            <a:r>
              <a:rPr lang="ru-RU" dirty="0" smtClean="0"/>
              <a:t>: повышенная ранимость, недостаточность возможностей в организации взаимодействия с другими людьми, речь замедленна, интонация затухает к концу фразы есть возможность установления глазного контакта. Способны смотреть в лицо собеседнику, но контакт с ним носит прерывистый характер. Производят впечатление патологически робких и застенчивых. Стереотипность их поведения более естественна и может рассматриваться как </a:t>
            </a:r>
            <a:r>
              <a:rPr lang="ru-RU" b="1" dirty="0" smtClean="0"/>
              <a:t>особый педантизм</a:t>
            </a:r>
            <a:r>
              <a:rPr lang="ru-RU" dirty="0" smtClean="0"/>
              <a:t>, повышенное пристрастие к порядку. Экстремально зависят от эмоциональной поддержки, постоянного подтверждения того, что все в порядке. Развитие произвольного взаимодействия должно сочетаться с работой </a:t>
            </a:r>
            <a:r>
              <a:rPr lang="ru-RU" b="1" dirty="0" smtClean="0"/>
              <a:t>по освобождению ребенка от сверхзависимости от взрослого.</a:t>
            </a:r>
            <a:r>
              <a:rPr lang="ru-RU" dirty="0" smtClean="0"/>
              <a:t> </a:t>
            </a:r>
          </a:p>
          <a:p>
            <a:pPr algn="ctr"/>
            <a:r>
              <a:rPr lang="ru-RU"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4</a:t>
            </a:fld>
            <a:endParaRPr lang="ru-RU" noProof="0" dirty="0"/>
          </a:p>
        </p:txBody>
      </p:sp>
      <p:sp>
        <p:nvSpPr>
          <p:cNvPr id="5" name="Заголовок 4"/>
          <p:cNvSpPr>
            <a:spLocks noGrp="1"/>
          </p:cNvSpPr>
          <p:nvPr>
            <p:ph type="title"/>
          </p:nvPr>
        </p:nvSpPr>
        <p:spPr/>
        <p:txBody>
          <a:bodyPr>
            <a:noAutofit/>
          </a:bodyPr>
          <a:lstStyle/>
          <a:p>
            <a:r>
              <a:rPr lang="ru-RU" sz="2800" dirty="0" smtClean="0"/>
              <a:t>Параметры, влияющие на выбор образовательной модели для ребёнка с РАС </a:t>
            </a:r>
            <a:endParaRPr lang="ru-RU" sz="2800" dirty="0"/>
          </a:p>
        </p:txBody>
      </p:sp>
      <p:sp>
        <p:nvSpPr>
          <p:cNvPr id="7" name="Скругленный прямоугольник 6"/>
          <p:cNvSpPr/>
          <p:nvPr/>
        </p:nvSpPr>
        <p:spPr>
          <a:xfrm>
            <a:off x="348342" y="1775581"/>
            <a:ext cx="5503334" cy="863600"/>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уровень развития интеллекта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Скругленный прямоугольник 8"/>
          <p:cNvSpPr/>
          <p:nvPr/>
        </p:nvSpPr>
        <p:spPr>
          <a:xfrm>
            <a:off x="4385733" y="2743200"/>
            <a:ext cx="6870096" cy="905933"/>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lvl="0" algn="ctr"/>
            <a:r>
              <a:rPr lang="ru-RU"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особенности поведения и уровень развития коммуникативных навыков , понимание речи, работоспособность</a:t>
            </a: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Скругленный прямоугольник 9"/>
          <p:cNvSpPr/>
          <p:nvPr/>
        </p:nvSpPr>
        <p:spPr>
          <a:xfrm>
            <a:off x="558800" y="3759200"/>
            <a:ext cx="6324600" cy="83820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lvl="0"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уровень развития социальных навыков, особенности взаимодействия с другими людьми </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Скругленный прямоугольник 10"/>
          <p:cNvSpPr/>
          <p:nvPr/>
        </p:nvSpPr>
        <p:spPr>
          <a:xfrm>
            <a:off x="3217333" y="4902199"/>
            <a:ext cx="6976533" cy="762000"/>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уровень развития социально-бытовых навыков</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5</a:t>
            </a:fld>
            <a:endParaRPr lang="ru-RU" noProof="0" dirty="0"/>
          </a:p>
        </p:txBody>
      </p:sp>
      <p:sp>
        <p:nvSpPr>
          <p:cNvPr id="5" name="Заголовок 4"/>
          <p:cNvSpPr>
            <a:spLocks noGrp="1"/>
          </p:cNvSpPr>
          <p:nvPr>
            <p:ph type="title"/>
          </p:nvPr>
        </p:nvSpPr>
        <p:spPr/>
        <p:txBody>
          <a:bodyPr>
            <a:normAutofit fontScale="90000"/>
          </a:bodyPr>
          <a:lstStyle/>
          <a:p>
            <a:r>
              <a:rPr lang="ru-RU" dirty="0" smtClean="0"/>
              <a:t>Группы особых образовательных потребностей обучающихся с РАС</a:t>
            </a:r>
            <a:endParaRPr lang="ru-RU" dirty="0"/>
          </a:p>
        </p:txBody>
      </p:sp>
      <p:sp>
        <p:nvSpPr>
          <p:cNvPr id="6" name="Скругленный прямоугольник 5"/>
          <p:cNvSpPr/>
          <p:nvPr/>
        </p:nvSpPr>
        <p:spPr>
          <a:xfrm>
            <a:off x="643466" y="1947333"/>
            <a:ext cx="4070047" cy="2200124"/>
          </a:xfrm>
          <a:prstGeom prst="roundRect">
            <a:avLst/>
          </a:prstGeom>
          <a:solidFill>
            <a:srgbClr val="92D050"/>
          </a:solidFill>
          <a:ln w="12700" cap="flat">
            <a:noFill/>
            <a:prstDash val="solid"/>
            <a:miter/>
          </a:ln>
        </p:spPr>
        <p:txBody>
          <a:bodyPr rtlCol="0" anchor="ctr"/>
          <a:lstStyle/>
          <a:p>
            <a:pPr algn="ctr"/>
            <a:r>
              <a:rPr lang="ru-RU" sz="1600" dirty="0" smtClean="0">
                <a:ln w="18415" cmpd="sng">
                  <a:solidFill>
                    <a:srgbClr val="FFFFFF"/>
                  </a:solidFill>
                  <a:prstDash val="solid"/>
                </a:ln>
                <a:effectLst>
                  <a:outerShdw blurRad="63500" dir="3600000" algn="tl" rotWithShape="0">
                    <a:srgbClr val="000000">
                      <a:alpha val="70000"/>
                    </a:srgbClr>
                  </a:outerShdw>
                </a:effectLst>
              </a:rPr>
              <a:t>1 группа – образовательные потребности, связанные с необходимостью особой организации образовательного процесса</a:t>
            </a:r>
            <a:endParaRPr lang="ru-RU" sz="1600" dirty="0">
              <a:ln w="18415" cmpd="sng">
                <a:solidFill>
                  <a:srgbClr val="FFFFFF"/>
                </a:solidFill>
                <a:prstDash val="solid"/>
              </a:ln>
              <a:effectLst>
                <a:outerShdw blurRad="63500" dir="3600000" algn="tl" rotWithShape="0">
                  <a:srgbClr val="000000">
                    <a:alpha val="70000"/>
                  </a:srgbClr>
                </a:outerShdw>
              </a:effectLst>
            </a:endParaRPr>
          </a:p>
        </p:txBody>
      </p:sp>
      <p:sp>
        <p:nvSpPr>
          <p:cNvPr id="7" name="Скругленный прямоугольник 6"/>
          <p:cNvSpPr/>
          <p:nvPr/>
        </p:nvSpPr>
        <p:spPr>
          <a:xfrm>
            <a:off x="670074" y="4430486"/>
            <a:ext cx="4065211" cy="2094895"/>
          </a:xfrm>
          <a:prstGeom prst="roundRect">
            <a:avLst/>
          </a:prstGeom>
          <a:solidFill>
            <a:srgbClr val="FFC000"/>
          </a:solidFill>
          <a:ln w="12700" cap="flat">
            <a:noFill/>
            <a:prstDash val="solid"/>
            <a:miter/>
          </a:ln>
        </p:spPr>
        <p:txBody>
          <a:bodyPr rtlCol="0" anchor="ctr"/>
          <a:lstStyle/>
          <a:p>
            <a:pPr algn="ctr"/>
            <a:r>
              <a:rPr lang="ru-RU"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группа – образовательные потребности, связанные с необходимостью адаптации учебного материала</a:t>
            </a: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Скругленный прямоугольник 7"/>
          <p:cNvSpPr/>
          <p:nvPr/>
        </p:nvSpPr>
        <p:spPr>
          <a:xfrm>
            <a:off x="5050971" y="1972732"/>
            <a:ext cx="3881363" cy="2218268"/>
          </a:xfrm>
          <a:prstGeom prst="roundRect">
            <a:avLst/>
          </a:prstGeom>
          <a:solidFill>
            <a:schemeClr val="accent4">
              <a:lumMod val="60000"/>
              <a:lumOff val="40000"/>
            </a:schemeClr>
          </a:solidFill>
          <a:ln w="12700" cap="flat">
            <a:noFill/>
            <a:prstDash val="solid"/>
            <a:miter/>
          </a:ln>
        </p:spPr>
        <p:txBody>
          <a:bodyPr rtlCol="0" anchor="ctr"/>
          <a:lstStyle/>
          <a:p>
            <a:pPr algn="ctr"/>
            <a:r>
              <a:rPr lang="ru-RU"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группа – образовательные потребности, связанные с необходимостью адаптации содержания основной образовательной программы </a:t>
            </a: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Скругленный прямоугольник 8"/>
          <p:cNvSpPr/>
          <p:nvPr/>
        </p:nvSpPr>
        <p:spPr>
          <a:xfrm>
            <a:off x="5193696" y="4476447"/>
            <a:ext cx="3732590" cy="1978781"/>
          </a:xfrm>
          <a:prstGeom prst="roundRect">
            <a:avLst/>
          </a:prstGeom>
          <a:solidFill>
            <a:srgbClr val="FF0000"/>
          </a:solidFill>
          <a:ln w="12700" cap="flat">
            <a:noFill/>
            <a:prstDash val="solid"/>
            <a:miter/>
          </a:ln>
        </p:spPr>
        <p:txBody>
          <a:bodyPr rtlCol="0" anchor="ctr"/>
          <a:lstStyle/>
          <a:p>
            <a:pPr algn="ctr"/>
            <a:r>
              <a:rPr lang="ru-RU"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группа – образовательные потребности, связанные с необходимостью преодоления трудностей в развитии навыков социализации и коммуникации</a:t>
            </a:r>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6</a:t>
            </a:fld>
            <a:endParaRPr lang="ru-RU" noProof="0" dirty="0"/>
          </a:p>
        </p:txBody>
      </p:sp>
      <p:sp>
        <p:nvSpPr>
          <p:cNvPr id="6" name="Скругленный прямоугольник 5"/>
          <p:cNvSpPr/>
          <p:nvPr/>
        </p:nvSpPr>
        <p:spPr>
          <a:xfrm>
            <a:off x="533400" y="3835399"/>
            <a:ext cx="3166533" cy="1862667"/>
          </a:xfrm>
          <a:prstGeom prst="roundRect">
            <a:avLst/>
          </a:prstGeom>
          <a:solidFill>
            <a:schemeClr val="accent3">
              <a:lumMod val="40000"/>
              <a:lumOff val="60000"/>
            </a:schemeClr>
          </a:solidFill>
          <a:ln w="12700" cap="flat">
            <a:solidFill>
              <a:schemeClr val="tx1"/>
            </a:solidFill>
            <a:prstDash val="solid"/>
            <a:miter/>
          </a:ln>
        </p:spPr>
        <p:txBody>
          <a:bodyPr rtlCol="0" anchor="ctr"/>
          <a:lstStyle/>
          <a:p>
            <a:pPr algn="ctr"/>
            <a:r>
              <a:rPr lang="ru-RU" sz="2400" b="1" dirty="0" smtClean="0"/>
              <a:t>Особые образовательные потребности</a:t>
            </a:r>
            <a:endParaRPr lang="ru-RU" sz="2400" b="1" dirty="0"/>
          </a:p>
        </p:txBody>
      </p:sp>
      <p:sp>
        <p:nvSpPr>
          <p:cNvPr id="7" name="Стрелка вправо 6"/>
          <p:cNvSpPr/>
          <p:nvPr/>
        </p:nvSpPr>
        <p:spPr>
          <a:xfrm>
            <a:off x="3682999" y="4351866"/>
            <a:ext cx="2861734" cy="863600"/>
          </a:xfrm>
          <a:prstGeom prst="rightArrow">
            <a:avLst/>
          </a:prstGeom>
          <a:solidFill>
            <a:schemeClr val="bg2">
              <a:lumMod val="60000"/>
              <a:lumOff val="40000"/>
            </a:schemeClr>
          </a:solidFill>
          <a:ln w="12700" cap="flat">
            <a:solidFill>
              <a:schemeClr val="tx1"/>
            </a:solidFill>
            <a:prstDash val="solid"/>
            <a:miter/>
          </a:ln>
        </p:spPr>
        <p:txBody>
          <a:bodyPr rtlCol="0" anchor="ctr"/>
          <a:lstStyle/>
          <a:p>
            <a:pPr algn="l"/>
            <a:endParaRPr lang="ru-RU" dirty="0"/>
          </a:p>
        </p:txBody>
      </p:sp>
      <p:sp>
        <p:nvSpPr>
          <p:cNvPr id="8" name="Скругленный прямоугольник 7"/>
          <p:cNvSpPr/>
          <p:nvPr/>
        </p:nvSpPr>
        <p:spPr>
          <a:xfrm>
            <a:off x="6544732" y="3869266"/>
            <a:ext cx="3691468" cy="1862667"/>
          </a:xfrm>
          <a:prstGeom prst="roundRect">
            <a:avLst/>
          </a:prstGeom>
          <a:solidFill>
            <a:schemeClr val="accent4">
              <a:lumMod val="60000"/>
              <a:lumOff val="40000"/>
            </a:schemeClr>
          </a:solidFill>
          <a:ln w="12700" cap="flat">
            <a:solidFill>
              <a:schemeClr val="tx1"/>
            </a:solidFill>
            <a:prstDash val="solid"/>
            <a:miter/>
          </a:ln>
        </p:spPr>
        <p:txBody>
          <a:bodyPr rtlCol="0" anchor="ctr"/>
          <a:lstStyle/>
          <a:p>
            <a:pPr algn="ctr"/>
            <a:r>
              <a:rPr lang="ru-RU" sz="2800" b="1" dirty="0" smtClean="0"/>
              <a:t>Специальные образовательные условия</a:t>
            </a:r>
            <a:endParaRPr lang="ru-RU" sz="2800" b="1" dirty="0"/>
          </a:p>
        </p:txBody>
      </p:sp>
      <p:pic>
        <p:nvPicPr>
          <p:cNvPr id="9" name="Рисунок 8" descr="9388a728bf50ec53730a.png"/>
          <p:cNvPicPr>
            <a:picLocks noChangeAspect="1"/>
          </p:cNvPicPr>
          <p:nvPr/>
        </p:nvPicPr>
        <p:blipFill>
          <a:blip r:embed="rId2"/>
          <a:stretch>
            <a:fillRect/>
          </a:stretch>
        </p:blipFill>
        <p:spPr>
          <a:xfrm>
            <a:off x="6547973" y="1794931"/>
            <a:ext cx="3549815" cy="2429933"/>
          </a:xfrm>
          <a:prstGeom prst="rect">
            <a:avLst/>
          </a:prstGeom>
        </p:spPr>
      </p:pic>
      <p:pic>
        <p:nvPicPr>
          <p:cNvPr id="10" name="Рисунок 9" descr="hello_html_5ad7344b.png"/>
          <p:cNvPicPr>
            <a:picLocks noChangeAspect="1"/>
          </p:cNvPicPr>
          <p:nvPr/>
        </p:nvPicPr>
        <p:blipFill>
          <a:blip r:embed="rId3"/>
          <a:stretch>
            <a:fillRect/>
          </a:stretch>
        </p:blipFill>
        <p:spPr>
          <a:xfrm>
            <a:off x="838199" y="1583266"/>
            <a:ext cx="2514600" cy="2514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7</a:t>
            </a:fld>
            <a:endParaRPr lang="ru-RU" noProof="0" dirty="0"/>
          </a:p>
        </p:txBody>
      </p:sp>
      <p:sp>
        <p:nvSpPr>
          <p:cNvPr id="4" name="Заголовок 3"/>
          <p:cNvSpPr>
            <a:spLocks noGrp="1"/>
          </p:cNvSpPr>
          <p:nvPr>
            <p:ph type="title"/>
          </p:nvPr>
        </p:nvSpPr>
        <p:spPr/>
        <p:txBody>
          <a:bodyPr>
            <a:normAutofit fontScale="90000"/>
          </a:bodyPr>
          <a:lstStyle/>
          <a:p>
            <a:r>
              <a:rPr lang="ru-RU" dirty="0" smtClean="0"/>
              <a:t>Особые образовательные потребности- это</a:t>
            </a:r>
            <a:endParaRPr lang="ru-RU" dirty="0"/>
          </a:p>
        </p:txBody>
      </p:sp>
      <p:sp>
        <p:nvSpPr>
          <p:cNvPr id="5" name="Содержимое 4"/>
          <p:cNvSpPr>
            <a:spLocks noGrp="1"/>
          </p:cNvSpPr>
          <p:nvPr>
            <p:ph sz="half" idx="1"/>
          </p:nvPr>
        </p:nvSpPr>
        <p:spPr>
          <a:xfrm>
            <a:off x="762000" y="2697692"/>
            <a:ext cx="4690533" cy="3885380"/>
          </a:xfrm>
        </p:spPr>
        <p:txBody>
          <a:bodyPr>
            <a:normAutofit/>
          </a:bodyPr>
          <a:lstStyle/>
          <a:p>
            <a:pPr algn="just"/>
            <a:r>
              <a:rPr lang="ru-RU" sz="1800" dirty="0" smtClean="0">
                <a:solidFill>
                  <a:schemeClr val="bg2">
                    <a:lumMod val="75000"/>
                  </a:schemeClr>
                </a:solidFill>
              </a:rPr>
              <a:t> индивидуальные потребности ребёнка с РАС, наличие которых требует создания специальных образовательных условий для обучающегося с целью освоения им адаптированной основной образовательной программы (АООП).</a:t>
            </a:r>
            <a:endParaRPr lang="ru-RU" sz="1800" dirty="0">
              <a:solidFill>
                <a:schemeClr val="bg2">
                  <a:lumMod val="75000"/>
                </a:schemeClr>
              </a:solidFill>
            </a:endParaRPr>
          </a:p>
        </p:txBody>
      </p:sp>
      <p:pic>
        <p:nvPicPr>
          <p:cNvPr id="8" name="Содержимое 7" descr="Снимок.JPG"/>
          <p:cNvPicPr>
            <a:picLocks noGrp="1" noChangeAspect="1"/>
          </p:cNvPicPr>
          <p:nvPr>
            <p:ph sz="half" idx="2"/>
          </p:nvPr>
        </p:nvPicPr>
        <p:blipFill>
          <a:blip r:embed="rId2"/>
          <a:stretch>
            <a:fillRect/>
          </a:stretch>
        </p:blipFill>
        <p:spPr>
          <a:xfrm>
            <a:off x="6302110" y="1952625"/>
            <a:ext cx="5023380" cy="39290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8</a:t>
            </a:fld>
            <a:endParaRPr lang="ru-RU" noProof="0" dirty="0"/>
          </a:p>
        </p:txBody>
      </p:sp>
      <p:sp>
        <p:nvSpPr>
          <p:cNvPr id="6" name="Содержимое 5"/>
          <p:cNvSpPr>
            <a:spLocks noGrp="1"/>
          </p:cNvSpPr>
          <p:nvPr>
            <p:ph idx="1"/>
          </p:nvPr>
        </p:nvSpPr>
        <p:spPr>
          <a:xfrm>
            <a:off x="838200" y="1825625"/>
            <a:ext cx="10515600" cy="3609975"/>
          </a:xfrm>
        </p:spPr>
        <p:txBody>
          <a:bodyPr>
            <a:normAutofit/>
          </a:bodyPr>
          <a:lstStyle/>
          <a:p>
            <a:pPr algn="just"/>
            <a:r>
              <a:rPr lang="ru-RU" sz="2000" b="1" dirty="0" smtClean="0">
                <a:latin typeface="Times New Roman" pitchFamily="18" charset="0"/>
                <a:cs typeface="Times New Roman" pitchFamily="18" charset="0"/>
              </a:rPr>
              <a:t>Обучающийся </a:t>
            </a:r>
            <a:r>
              <a:rPr lang="ru-RU" sz="2000" dirty="0" smtClean="0">
                <a:latin typeface="Times New Roman" pitchFamily="18" charset="0"/>
                <a:cs typeface="Times New Roman" pitchFamily="18" charset="0"/>
              </a:rPr>
              <a:t>с РАС постоянно обучается в обычном общеобразовательном классе со сверстниками, не имеющими ограничений по возможностям здоровья, при условии обязательной организации психолого-педагогического сопровождения (вариант АООП 8.1) </a:t>
            </a:r>
          </a:p>
          <a:p>
            <a:pPr algn="just"/>
            <a:r>
              <a:rPr lang="ru-RU" sz="2000" dirty="0" smtClean="0">
                <a:latin typeface="Times New Roman" pitchFamily="18" charset="0"/>
                <a:cs typeface="Times New Roman" pitchFamily="18" charset="0"/>
              </a:rPr>
              <a:t>Вариант АООП 8.2 - обучающийся с РАС проводит со сверстниками, не имеющими ограничений по возможностям здоровья, только часть учебного и внеклассного времени («ресурсный класс», «автономный класс») вариант 2 этого же варианта - учащийся с РАС обучается в отдельном классе для детей с ОВЗ (с задержкой психического развития, интеллектуальными нарушениями) </a:t>
            </a:r>
          </a:p>
          <a:p>
            <a:pPr algn="just"/>
            <a:r>
              <a:rPr lang="ru-RU" sz="2000" b="1" dirty="0" smtClean="0">
                <a:latin typeface="Times New Roman" pitchFamily="18" charset="0"/>
                <a:cs typeface="Times New Roman" pitchFamily="18" charset="0"/>
              </a:rPr>
              <a:t> Отдельный класс для варианта АООП 8.3, 8.4 - </a:t>
            </a:r>
            <a:r>
              <a:rPr lang="ru-RU" sz="2000" dirty="0" smtClean="0">
                <a:latin typeface="Times New Roman" pitchFamily="18" charset="0"/>
                <a:cs typeface="Times New Roman" pitchFamily="18" charset="0"/>
              </a:rPr>
              <a:t>для детей с РАС в отдельной организации, реализующей адаптированные основные образовательные программы.</a:t>
            </a:r>
            <a:endParaRPr lang="ru-RU" sz="2000" dirty="0">
              <a:latin typeface="Times New Roman" pitchFamily="18" charset="0"/>
              <a:cs typeface="Times New Roman" pitchFamily="18" charset="0"/>
            </a:endParaRPr>
          </a:p>
        </p:txBody>
      </p:sp>
      <p:sp>
        <p:nvSpPr>
          <p:cNvPr id="5" name="Заголовок 4"/>
          <p:cNvSpPr>
            <a:spLocks noGrp="1"/>
          </p:cNvSpPr>
          <p:nvPr>
            <p:ph type="title"/>
          </p:nvPr>
        </p:nvSpPr>
        <p:spPr/>
        <p:txBody>
          <a:bodyPr>
            <a:normAutofit fontScale="90000"/>
          </a:bodyPr>
          <a:lstStyle/>
          <a:p>
            <a:r>
              <a:rPr lang="ru-RU" dirty="0" smtClean="0"/>
              <a:t>Выбор образовательной модели для ребёнка с РАС</a:t>
            </a:r>
            <a:endParaRPr lang="ru-RU" dirty="0"/>
          </a:p>
        </p:txBody>
      </p:sp>
      <p:pic>
        <p:nvPicPr>
          <p:cNvPr id="7" name="Рисунок 6" descr="428_ILLUSTRATION_0.png"/>
          <p:cNvPicPr>
            <a:picLocks noChangeAspect="1"/>
          </p:cNvPicPr>
          <p:nvPr/>
        </p:nvPicPr>
        <p:blipFill>
          <a:blip r:embed="rId2"/>
          <a:stretch>
            <a:fillRect/>
          </a:stretch>
        </p:blipFill>
        <p:spPr>
          <a:xfrm>
            <a:off x="3767667" y="5007430"/>
            <a:ext cx="4495800" cy="18505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D495E168-DA5E-4888-8D8A-92B118324C14}" type="slidenum">
              <a:rPr lang="ru-RU" noProof="0" smtClean="0"/>
              <a:pPr rtl="0"/>
              <a:t>9</a:t>
            </a:fld>
            <a:endParaRPr lang="ru-RU" noProof="0" dirty="0"/>
          </a:p>
        </p:txBody>
      </p:sp>
      <p:graphicFrame>
        <p:nvGraphicFramePr>
          <p:cNvPr id="6" name="Содержимое 5"/>
          <p:cNvGraphicFramePr>
            <a:graphicFrameLocks noGrp="1"/>
          </p:cNvGraphicFramePr>
          <p:nvPr>
            <p:ph idx="1"/>
          </p:nvPr>
        </p:nvGraphicFramePr>
        <p:xfrm>
          <a:off x="694267" y="2138891"/>
          <a:ext cx="10515600" cy="4128356"/>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293716">
                <a:tc>
                  <a:txBody>
                    <a:bodyPr/>
                    <a:lstStyle/>
                    <a:p>
                      <a:pPr algn="ctr"/>
                      <a:r>
                        <a:rPr lang="ru-RU" sz="1600" dirty="0" smtClean="0"/>
                        <a:t>Нормативно-правовое обеспечение реализации ИОМ</a:t>
                      </a:r>
                      <a:endParaRPr lang="ru-RU" sz="1600" dirty="0"/>
                    </a:p>
                  </a:txBody>
                  <a:tcPr/>
                </a:tc>
                <a:tc>
                  <a:txBody>
                    <a:bodyPr/>
                    <a:lstStyle/>
                    <a:p>
                      <a:pPr algn="ctr"/>
                      <a:r>
                        <a:rPr lang="ru-RU" sz="1600" dirty="0" smtClean="0"/>
                        <a:t>Материально-техническое обеспечение реализации ИОМ</a:t>
                      </a:r>
                      <a:endParaRPr lang="ru-RU" sz="1600" dirty="0"/>
                    </a:p>
                  </a:txBody>
                  <a:tcPr/>
                </a:tc>
                <a:tc>
                  <a:txBody>
                    <a:bodyPr/>
                    <a:lstStyle/>
                    <a:p>
                      <a:pPr algn="ctr"/>
                      <a:r>
                        <a:rPr lang="ru-RU" sz="1600" dirty="0" smtClean="0"/>
                        <a:t>Кадровое обеспечение реализации ИОМ</a:t>
                      </a:r>
                      <a:endParaRPr lang="ru-RU" sz="1600" dirty="0"/>
                    </a:p>
                  </a:txBody>
                  <a:tcPr/>
                </a:tc>
                <a:tc>
                  <a:txBody>
                    <a:bodyPr/>
                    <a:lstStyle/>
                    <a:p>
                      <a:pPr algn="ctr"/>
                      <a:r>
                        <a:rPr lang="ru-RU" sz="1600" dirty="0" smtClean="0"/>
                        <a:t>Программно-методическое обеспечение реализации ИОМ</a:t>
                      </a:r>
                      <a:endParaRPr lang="ru-RU" sz="1600" dirty="0"/>
                    </a:p>
                  </a:txBody>
                  <a:tcPr/>
                </a:tc>
                <a:extLst>
                  <a:ext uri="{0D108BD9-81ED-4DB2-BD59-A6C34878D82A}">
                    <a16:rowId xmlns:a16="http://schemas.microsoft.com/office/drawing/2014/main" val="10000"/>
                  </a:ext>
                </a:extLst>
              </a:tr>
              <a:tr h="2772249">
                <a:tc>
                  <a:txBody>
                    <a:bodyPr/>
                    <a:lstStyle/>
                    <a:p>
                      <a:r>
                        <a:rPr lang="ru-RU" dirty="0" smtClean="0"/>
                        <a:t>Внутренние локальные нормативные акты образовательной организации</a:t>
                      </a:r>
                      <a:endParaRPr lang="ru-RU" dirty="0"/>
                    </a:p>
                  </a:txBody>
                  <a:tcPr/>
                </a:tc>
                <a:tc>
                  <a:txBody>
                    <a:bodyPr/>
                    <a:lstStyle/>
                    <a:p>
                      <a:r>
                        <a:rPr lang="ru-RU" dirty="0" smtClean="0"/>
                        <a:t>• Организация пространства школы, класса, рабочего места </a:t>
                      </a:r>
                    </a:p>
                    <a:p>
                      <a:r>
                        <a:rPr lang="ru-RU" dirty="0" smtClean="0"/>
                        <a:t>• Технические средства обучения</a:t>
                      </a:r>
                      <a:endParaRPr lang="ru-RU" dirty="0"/>
                    </a:p>
                  </a:txBody>
                  <a:tcPr/>
                </a:tc>
                <a:tc>
                  <a:txBody>
                    <a:bodyPr/>
                    <a:lstStyle/>
                    <a:p>
                      <a:r>
                        <a:rPr lang="ru-RU" dirty="0" smtClean="0"/>
                        <a:t>• Учитель-дефектолог </a:t>
                      </a:r>
                    </a:p>
                    <a:p>
                      <a:r>
                        <a:rPr lang="ru-RU" dirty="0" smtClean="0"/>
                        <a:t>• Учитель-логопед </a:t>
                      </a:r>
                    </a:p>
                    <a:p>
                      <a:r>
                        <a:rPr lang="ru-RU" dirty="0" smtClean="0"/>
                        <a:t>• Педагог-психолог</a:t>
                      </a:r>
                    </a:p>
                    <a:p>
                      <a:r>
                        <a:rPr lang="ru-RU" dirty="0" smtClean="0"/>
                        <a:t> • </a:t>
                      </a:r>
                      <a:r>
                        <a:rPr lang="ru-RU" dirty="0" err="1" smtClean="0"/>
                        <a:t>Тьютор</a:t>
                      </a:r>
                      <a:r>
                        <a:rPr lang="ru-RU" dirty="0" smtClean="0"/>
                        <a:t> </a:t>
                      </a:r>
                    </a:p>
                    <a:p>
                      <a:r>
                        <a:rPr lang="ru-RU" dirty="0" smtClean="0"/>
                        <a:t> </a:t>
                      </a:r>
                    </a:p>
                    <a:p>
                      <a:r>
                        <a:rPr lang="ru-RU" b="1" dirty="0" smtClean="0"/>
                        <a:t>Ассистент</a:t>
                      </a:r>
                    </a:p>
                    <a:p>
                      <a:endParaRPr lang="ru-RU" b="1" dirty="0" smtClean="0"/>
                    </a:p>
                    <a:p>
                      <a:r>
                        <a:rPr lang="ru-RU" dirty="0" smtClean="0"/>
                        <a:t>• Педагог доп. образования</a:t>
                      </a:r>
                    </a:p>
                    <a:p>
                      <a:r>
                        <a:rPr lang="ru-RU" dirty="0" smtClean="0"/>
                        <a:t>• Социальный педагог</a:t>
                      </a:r>
                      <a:endParaRPr lang="ru-RU" dirty="0"/>
                    </a:p>
                  </a:txBody>
                  <a:tcPr/>
                </a:tc>
                <a:tc>
                  <a:txBody>
                    <a:bodyPr/>
                    <a:lstStyle/>
                    <a:p>
                      <a:r>
                        <a:rPr lang="ru-RU" dirty="0" smtClean="0"/>
                        <a:t>• АООП </a:t>
                      </a:r>
                    </a:p>
                    <a:p>
                      <a:r>
                        <a:rPr lang="ru-RU" dirty="0" smtClean="0"/>
                        <a:t>• специальные методики </a:t>
                      </a:r>
                    </a:p>
                    <a:p>
                      <a:r>
                        <a:rPr lang="ru-RU" dirty="0" smtClean="0"/>
                        <a:t>• адаптированные учебные пособия</a:t>
                      </a:r>
                      <a:endParaRPr lang="ru-RU" dirty="0"/>
                    </a:p>
                  </a:txBody>
                  <a:tcPr/>
                </a:tc>
                <a:extLst>
                  <a:ext uri="{0D108BD9-81ED-4DB2-BD59-A6C34878D82A}">
                    <a16:rowId xmlns:a16="http://schemas.microsoft.com/office/drawing/2014/main" val="10001"/>
                  </a:ext>
                </a:extLst>
              </a:tr>
            </a:tbl>
          </a:graphicData>
        </a:graphic>
      </p:graphicFrame>
      <p:sp>
        <p:nvSpPr>
          <p:cNvPr id="5" name="Заголовок 4"/>
          <p:cNvSpPr>
            <a:spLocks noGrp="1"/>
          </p:cNvSpPr>
          <p:nvPr>
            <p:ph type="title"/>
          </p:nvPr>
        </p:nvSpPr>
        <p:spPr/>
        <p:txBody>
          <a:bodyPr>
            <a:normAutofit fontScale="90000"/>
          </a:bodyPr>
          <a:lstStyle/>
          <a:p>
            <a:r>
              <a:rPr lang="ru-RU" dirty="0" smtClean="0"/>
              <a:t>Условия для построения и реализации ИОМ            Часть 2</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f55923798">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741380_TF55923798.potx" id="{1FB061B5-9E01-4E04-A517-B0AA2987E41C}" vid="{D770918E-B00C-4F04-BDFD-A08CC9945D7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0</TotalTime>
  <Words>1154</Words>
  <Application>Microsoft Office PowerPoint</Application>
  <PresentationFormat>Широкоэкранный</PresentationFormat>
  <Paragraphs>131</Paragraphs>
  <Slides>19</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Century Gothic</vt:lpstr>
      <vt:lpstr>Times New Roman</vt:lpstr>
      <vt:lpstr>tf55923798</vt:lpstr>
      <vt:lpstr>Проектирование ИОМ для  обучающихся с РАС</vt:lpstr>
      <vt:lpstr>Группы аутизма НИКОЛЬСКАЯ О.С., БАЕНСКАЯ Е.Р., ЛИБЛИНГ М.М. </vt:lpstr>
      <vt:lpstr>Группы аутизма НИКОЛЬСКАЯ О.С., БАЕНСКАЯ Е.Р., ЛИБЛИНГ М.М. </vt:lpstr>
      <vt:lpstr>Параметры, влияющие на выбор образовательной модели для ребёнка с РАС </vt:lpstr>
      <vt:lpstr>Группы особых образовательных потребностей обучающихся с РАС</vt:lpstr>
      <vt:lpstr>Презентация PowerPoint</vt:lpstr>
      <vt:lpstr>Особые образовательные потребности- это</vt:lpstr>
      <vt:lpstr>Выбор образовательной модели для ребёнка с РАС</vt:lpstr>
      <vt:lpstr>Условия для построения и реализации ИОМ            Часть 2</vt:lpstr>
      <vt:lpstr>Алгоритм включения ребёнка в образовательный процесс</vt:lpstr>
      <vt:lpstr>Типичные трудности учителей и школы в обучении  детей с   РАС</vt:lpstr>
      <vt:lpstr>Специальное оборудование, применяемое для реализации образования для детей с РАС</vt:lpstr>
      <vt:lpstr>Специальное оборудование, применяемое для реализации образования для детей с РАС</vt:lpstr>
      <vt:lpstr>Специальное оборудование, применяемое для реализации образования для детей с РАС</vt:lpstr>
      <vt:lpstr>Презентация PowerPoint</vt:lpstr>
      <vt:lpstr>Презентация PowerPoint</vt:lpstr>
      <vt:lpstr>Реализация ИОМ</vt:lpstr>
      <vt:lpstr>Список источников</vt:lpstr>
      <vt:lpstr>Благодарим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2020-03-05T16:34:24Z</dcterms:created>
  <dcterms:modified xsi:type="dcterms:W3CDTF">2020-09-09T16:04:05Z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